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28"/>
  </p:notesMasterIdLst>
  <p:sldIdLst>
    <p:sldId id="301" r:id="rId2"/>
    <p:sldId id="289" r:id="rId3"/>
    <p:sldId id="257" r:id="rId4"/>
    <p:sldId id="259" r:id="rId5"/>
    <p:sldId id="305" r:id="rId6"/>
    <p:sldId id="285" r:id="rId7"/>
    <p:sldId id="306" r:id="rId8"/>
    <p:sldId id="268" r:id="rId9"/>
    <p:sldId id="303" r:id="rId10"/>
    <p:sldId id="290" r:id="rId11"/>
    <p:sldId id="291" r:id="rId12"/>
    <p:sldId id="293" r:id="rId13"/>
    <p:sldId id="302" r:id="rId14"/>
    <p:sldId id="278" r:id="rId15"/>
    <p:sldId id="279" r:id="rId16"/>
    <p:sldId id="277" r:id="rId17"/>
    <p:sldId id="287" r:id="rId18"/>
    <p:sldId id="300" r:id="rId19"/>
    <p:sldId id="299" r:id="rId20"/>
    <p:sldId id="280" r:id="rId21"/>
    <p:sldId id="304" r:id="rId22"/>
    <p:sldId id="286" r:id="rId23"/>
    <p:sldId id="296" r:id="rId24"/>
    <p:sldId id="295" r:id="rId25"/>
    <p:sldId id="282" r:id="rId26"/>
    <p:sldId id="288" r:id="rId27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ikejaotis" id="{93D4495B-8FC0-4AEE-AC7E-BEC944CFE006}">
          <p14:sldIdLst>
            <p14:sldId id="301"/>
            <p14:sldId id="289"/>
            <p14:sldId id="257"/>
            <p14:sldId id="259"/>
            <p14:sldId id="305"/>
            <p14:sldId id="285"/>
            <p14:sldId id="306"/>
            <p14:sldId id="268"/>
            <p14:sldId id="303"/>
            <p14:sldId id="290"/>
            <p14:sldId id="291"/>
            <p14:sldId id="293"/>
            <p14:sldId id="302"/>
            <p14:sldId id="278"/>
            <p14:sldId id="279"/>
            <p14:sldId id="277"/>
            <p14:sldId id="287"/>
            <p14:sldId id="300"/>
            <p14:sldId id="299"/>
            <p14:sldId id="280"/>
            <p14:sldId id="304"/>
            <p14:sldId id="286"/>
            <p14:sldId id="296"/>
            <p14:sldId id="295"/>
            <p14:sldId id="282"/>
            <p14:sldId id="28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CD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710" autoAdjust="0"/>
  </p:normalViewPr>
  <p:slideViewPr>
    <p:cSldViewPr>
      <p:cViewPr>
        <p:scale>
          <a:sx n="69" d="100"/>
          <a:sy n="69" d="100"/>
        </p:scale>
        <p:origin x="-54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D6069-4FB6-4810-BD1A-A5640CB890AC}" type="datetimeFigureOut">
              <a:rPr lang="et-EE" smtClean="0"/>
              <a:pPr/>
              <a:t>1.03.2016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B6345-977A-4D1F-AC93-A5A62FDFFEE9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77746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B6345-977A-4D1F-AC93-A5A62FDFFEE9}" type="slidenum">
              <a:rPr lang="et-EE" smtClean="0"/>
              <a:pPr/>
              <a:t>12</a:t>
            </a:fld>
            <a:endParaRPr lang="et-E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56A2-EBCB-4300-A2A6-D6DC75BD0DBB}" type="datetimeFigureOut">
              <a:rPr lang="et-EE" smtClean="0"/>
              <a:pPr/>
              <a:t>1.03.2016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2FF5-7224-42BB-8290-56D41A672673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17848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56A2-EBCB-4300-A2A6-D6DC75BD0DBB}" type="datetimeFigureOut">
              <a:rPr lang="et-EE" smtClean="0"/>
              <a:pPr/>
              <a:t>1.03.2016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2FF5-7224-42BB-8290-56D41A672673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75874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56A2-EBCB-4300-A2A6-D6DC75BD0DBB}" type="datetimeFigureOut">
              <a:rPr lang="et-EE" smtClean="0"/>
              <a:pPr/>
              <a:t>1.03.2016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2FF5-7224-42BB-8290-56D41A672673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93605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56A2-EBCB-4300-A2A6-D6DC75BD0DBB}" type="datetimeFigureOut">
              <a:rPr lang="et-EE" smtClean="0"/>
              <a:pPr/>
              <a:t>1.03.2016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2FF5-7224-42BB-8290-56D41A672673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5184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56A2-EBCB-4300-A2A6-D6DC75BD0DBB}" type="datetimeFigureOut">
              <a:rPr lang="et-EE" smtClean="0"/>
              <a:pPr/>
              <a:t>1.03.2016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2FF5-7224-42BB-8290-56D41A672673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5802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56A2-EBCB-4300-A2A6-D6DC75BD0DBB}" type="datetimeFigureOut">
              <a:rPr lang="et-EE" smtClean="0"/>
              <a:pPr/>
              <a:t>1.03.2016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2FF5-7224-42BB-8290-56D41A672673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53886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56A2-EBCB-4300-A2A6-D6DC75BD0DBB}" type="datetimeFigureOut">
              <a:rPr lang="et-EE" smtClean="0"/>
              <a:pPr/>
              <a:t>1.03.2016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2FF5-7224-42BB-8290-56D41A672673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38840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56A2-EBCB-4300-A2A6-D6DC75BD0DBB}" type="datetimeFigureOut">
              <a:rPr lang="et-EE" smtClean="0"/>
              <a:pPr/>
              <a:t>1.03.2016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2FF5-7224-42BB-8290-56D41A672673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507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56A2-EBCB-4300-A2A6-D6DC75BD0DBB}" type="datetimeFigureOut">
              <a:rPr lang="et-EE" smtClean="0"/>
              <a:pPr/>
              <a:t>1.03.2016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2FF5-7224-42BB-8290-56D41A672673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74680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56A2-EBCB-4300-A2A6-D6DC75BD0DBB}" type="datetimeFigureOut">
              <a:rPr lang="et-EE" smtClean="0"/>
              <a:pPr/>
              <a:t>1.03.2016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2FF5-7224-42BB-8290-56D41A672673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46302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56A2-EBCB-4300-A2A6-D6DC75BD0DBB}" type="datetimeFigureOut">
              <a:rPr lang="et-EE" smtClean="0"/>
              <a:pPr/>
              <a:t>1.03.2016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2FF5-7224-42BB-8290-56D41A672673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9974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B56A2-EBCB-4300-A2A6-D6DC75BD0DBB}" type="datetimeFigureOut">
              <a:rPr lang="et-EE" smtClean="0"/>
              <a:pPr/>
              <a:t>1.03.2016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62FF5-7224-42BB-8290-56D41A672673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78370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9.jpeg"/><Relationship Id="rId4" Type="http://schemas.openxmlformats.org/officeDocument/2006/relationships/hyperlink" Target="http://4.bp.blogspot.com/-1K9BcsveCUY/VcXYixko4cI/AAAAAAAABVU/RPJmJTyKKWU/s1600/IMG_20150808_131057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mailto:eve.okas@mail.e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_Estonia_-_Imavere_val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6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4632" cy="5040560"/>
          </a:xfrm>
        </p:spPr>
        <p:txBody>
          <a:bodyPr>
            <a:normAutofit fontScale="90000"/>
          </a:bodyPr>
          <a:lstStyle/>
          <a:p>
            <a:r>
              <a:rPr lang="en-US" sz="9800" b="1" dirty="0" smtClean="0">
                <a:solidFill>
                  <a:srgbClr val="22CD10"/>
                </a:solidFill>
                <a:latin typeface="Herculanum"/>
                <a:cs typeface="Herculanum"/>
              </a:rPr>
              <a:t/>
            </a:r>
            <a:br>
              <a:rPr lang="en-US" sz="9800" b="1" dirty="0" smtClean="0">
                <a:solidFill>
                  <a:srgbClr val="22CD10"/>
                </a:solidFill>
                <a:latin typeface="Herculanum"/>
                <a:cs typeface="Herculanum"/>
              </a:rPr>
            </a:br>
            <a:r>
              <a:rPr lang="en-US" sz="10700" b="1" dirty="0" err="1" smtClean="0">
                <a:latin typeface="+mn-lt"/>
                <a:cs typeface="Herculanum"/>
              </a:rPr>
              <a:t>Imavere</a:t>
            </a:r>
            <a:r>
              <a:rPr lang="en-US" sz="10700" b="1" dirty="0" smtClean="0">
                <a:latin typeface="+mn-lt"/>
                <a:cs typeface="Herculanum"/>
              </a:rPr>
              <a:t> </a:t>
            </a:r>
            <a:r>
              <a:rPr lang="en-US" sz="10700" b="1" dirty="0" err="1" smtClean="0">
                <a:latin typeface="+mn-lt"/>
                <a:cs typeface="Herculanum"/>
              </a:rPr>
              <a:t>vald</a:t>
            </a:r>
            <a:r>
              <a:rPr lang="en-US" sz="8000" b="1" dirty="0" smtClean="0">
                <a:solidFill>
                  <a:srgbClr val="22CD10"/>
                </a:solidFill>
              </a:rPr>
              <a:t/>
            </a:r>
            <a:br>
              <a:rPr lang="en-US" sz="8000" b="1" dirty="0" smtClean="0">
                <a:solidFill>
                  <a:srgbClr val="22CD10"/>
                </a:solidFill>
              </a:rPr>
            </a:br>
            <a:r>
              <a:rPr lang="et-EE" sz="8000" b="1" dirty="0" smtClean="0">
                <a:solidFill>
                  <a:srgbClr val="22CD10"/>
                </a:solidFill>
              </a:rPr>
              <a:t/>
            </a:r>
            <a:br>
              <a:rPr lang="et-EE" sz="8000" b="1" dirty="0" smtClean="0">
                <a:solidFill>
                  <a:srgbClr val="22CD10"/>
                </a:solidFill>
              </a:rPr>
            </a:br>
            <a:r>
              <a:rPr lang="en-US" sz="3600" dirty="0" err="1" smtClean="0">
                <a:solidFill>
                  <a:srgbClr val="000000"/>
                </a:solidFill>
              </a:rPr>
              <a:t>Vallavolikogu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esimees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br>
              <a:rPr lang="en-US" sz="3600" dirty="0" smtClean="0">
                <a:solidFill>
                  <a:srgbClr val="000000"/>
                </a:solidFill>
              </a:rPr>
            </a:br>
            <a:r>
              <a:rPr lang="en-US" sz="3600" dirty="0" smtClean="0">
                <a:solidFill>
                  <a:srgbClr val="000000"/>
                </a:solidFill>
              </a:rPr>
              <a:t>Eve </a:t>
            </a:r>
            <a:r>
              <a:rPr lang="en-US" sz="3600" dirty="0" err="1" smtClean="0">
                <a:solidFill>
                  <a:srgbClr val="000000"/>
                </a:solidFill>
              </a:rPr>
              <a:t>Okas</a:t>
            </a:r>
            <a:r>
              <a:rPr lang="en-US" sz="3600" dirty="0">
                <a:solidFill>
                  <a:srgbClr val="000000"/>
                </a:solidFill>
              </a:rPr>
              <a:t/>
            </a:r>
            <a:br>
              <a:rPr lang="en-US" sz="3600" dirty="0">
                <a:solidFill>
                  <a:srgbClr val="000000"/>
                </a:solidFill>
              </a:rPr>
            </a:br>
            <a:r>
              <a:rPr lang="en-US" sz="3600" dirty="0">
                <a:solidFill>
                  <a:srgbClr val="000000"/>
                </a:solidFill>
              </a:rPr>
              <a:t/>
            </a:r>
            <a:br>
              <a:rPr lang="en-US" sz="3600" dirty="0">
                <a:solidFill>
                  <a:srgbClr val="000000"/>
                </a:solidFill>
              </a:rPr>
            </a:br>
            <a:r>
              <a:rPr lang="en-US" sz="3600" dirty="0" smtClean="0">
                <a:solidFill>
                  <a:srgbClr val="000000"/>
                </a:solidFill>
              </a:rPr>
              <a:t/>
            </a:r>
            <a:br>
              <a:rPr lang="en-US" sz="3600" dirty="0" smtClean="0">
                <a:solidFill>
                  <a:srgbClr val="000000"/>
                </a:solidFill>
              </a:rPr>
            </a:br>
            <a:r>
              <a:rPr lang="en-US" sz="3600" dirty="0" smtClean="0">
                <a:solidFill>
                  <a:srgbClr val="000000"/>
                </a:solidFill>
              </a:rPr>
              <a:t>01.03.2016</a:t>
            </a:r>
            <a:r>
              <a:rPr lang="en-US" sz="7200" dirty="0" smtClean="0">
                <a:solidFill>
                  <a:srgbClr val="000000"/>
                </a:solidFill>
              </a:rPr>
              <a:t/>
            </a:r>
            <a:br>
              <a:rPr lang="en-US" sz="7200" dirty="0" smtClean="0">
                <a:solidFill>
                  <a:srgbClr val="000000"/>
                </a:solidFill>
              </a:rPr>
            </a:br>
            <a:endParaRPr lang="en-US" sz="8000" b="1" dirty="0">
              <a:solidFill>
                <a:srgbClr val="22CD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08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alkiri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Imavere Põhikool</a:t>
            </a:r>
            <a:endParaRPr lang="et-EE" dirty="0"/>
          </a:p>
        </p:txBody>
      </p:sp>
      <p:sp>
        <p:nvSpPr>
          <p:cNvPr id="2" name="Sisu kohatäide 1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5069160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endParaRPr lang="et-EE" dirty="0" smtClean="0"/>
          </a:p>
          <a:p>
            <a:pPr marL="109728" indent="0">
              <a:buNone/>
            </a:pPr>
            <a:endParaRPr lang="et-EE" dirty="0" smtClean="0"/>
          </a:p>
          <a:p>
            <a:pPr marL="109728" indent="0">
              <a:buNone/>
            </a:pPr>
            <a:endParaRPr lang="et-EE" dirty="0" smtClean="0"/>
          </a:p>
          <a:p>
            <a:pPr marL="109728" indent="0">
              <a:buNone/>
            </a:pPr>
            <a:endParaRPr lang="et-EE" dirty="0" smtClean="0"/>
          </a:p>
          <a:p>
            <a:pPr marL="566928" indent="-457200"/>
            <a:endParaRPr lang="et-EE" dirty="0" smtClean="0"/>
          </a:p>
          <a:p>
            <a:pPr marL="566928" indent="-457200"/>
            <a:r>
              <a:rPr lang="et-EE" dirty="0" smtClean="0"/>
              <a:t>Õpilaste arv 89</a:t>
            </a:r>
          </a:p>
          <a:p>
            <a:pPr marL="566928" indent="-457200"/>
            <a:r>
              <a:rPr lang="et-EE" dirty="0" smtClean="0"/>
              <a:t>Edukate õpilaste tunnustamine</a:t>
            </a:r>
          </a:p>
          <a:p>
            <a:pPr marL="566928" indent="-457200"/>
            <a:r>
              <a:rPr lang="et-EE" dirty="0"/>
              <a:t>Imavere külaraamatukogu ja postipunkt</a:t>
            </a:r>
          </a:p>
          <a:p>
            <a:pPr marL="566928" indent="-457200"/>
            <a:endParaRPr lang="et-EE" dirty="0" smtClean="0"/>
          </a:p>
          <a:p>
            <a:pPr marL="109728" indent="0">
              <a:buNone/>
            </a:pPr>
            <a:r>
              <a:rPr lang="et-EE" sz="3000" dirty="0" smtClean="0"/>
              <a:t>Personal 24</a:t>
            </a:r>
          </a:p>
          <a:p>
            <a:pPr marL="109728" indent="0">
              <a:buNone/>
            </a:pPr>
            <a:endParaRPr lang="et-EE" dirty="0" smtClean="0"/>
          </a:p>
        </p:txBody>
      </p:sp>
      <p:pic>
        <p:nvPicPr>
          <p:cNvPr id="4" name="Pilt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44000" cy="2144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88640"/>
            <a:ext cx="222250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Imavere_valla_vapp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029207" cy="1196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vere_valla_vapp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029207" cy="1196752"/>
          </a:xfrm>
          <a:prstGeom prst="rect">
            <a:avLst/>
          </a:prstGeom>
        </p:spPr>
      </p:pic>
      <p:sp>
        <p:nvSpPr>
          <p:cNvPr id="3" name="Pealkiri 2"/>
          <p:cNvSpPr>
            <a:spLocks noGrp="1"/>
          </p:cNvSpPr>
          <p:nvPr>
            <p:ph type="title"/>
          </p:nvPr>
        </p:nvSpPr>
        <p:spPr>
          <a:xfrm>
            <a:off x="395536" y="274638"/>
            <a:ext cx="8748464" cy="114300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Imavere Valla Avatud </a:t>
            </a:r>
            <a:br>
              <a:rPr lang="et-EE" dirty="0" smtClean="0"/>
            </a:br>
            <a:r>
              <a:rPr lang="et-EE" dirty="0" smtClean="0"/>
              <a:t>Noortekeskus</a:t>
            </a:r>
            <a:endParaRPr lang="et-EE" dirty="0"/>
          </a:p>
        </p:txBody>
      </p:sp>
      <p:pic>
        <p:nvPicPr>
          <p:cNvPr id="5" name="Picture 4" descr="12744292_1116419085044681_2764063825109227502_n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933056"/>
            <a:ext cx="4896544" cy="3264363"/>
          </a:xfrm>
          <a:prstGeom prst="rect">
            <a:avLst/>
          </a:prstGeom>
        </p:spPr>
      </p:pic>
      <p:sp>
        <p:nvSpPr>
          <p:cNvPr id="2" name="Sisu kohatäide 1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t-EE" dirty="0" smtClean="0"/>
              <a:t>T</a:t>
            </a:r>
            <a:r>
              <a:rPr lang="et-EE" sz="3200" dirty="0" smtClean="0"/>
              <a:t>ähtpäevade tähistamine</a:t>
            </a:r>
          </a:p>
          <a:p>
            <a:r>
              <a:rPr lang="et-EE" dirty="0"/>
              <a:t>L</a:t>
            </a:r>
            <a:r>
              <a:rPr lang="et-EE" sz="3200" dirty="0" smtClean="0"/>
              <a:t>aua- ja põrandamängude turniir</a:t>
            </a:r>
          </a:p>
          <a:p>
            <a:r>
              <a:rPr lang="et-EE" dirty="0"/>
              <a:t>S</a:t>
            </a:r>
            <a:r>
              <a:rPr lang="et-EE" sz="3200" dirty="0" smtClean="0"/>
              <a:t>tiilipeod, arvutivõrgupeod</a:t>
            </a:r>
          </a:p>
          <a:p>
            <a:r>
              <a:rPr lang="et-EE" dirty="0"/>
              <a:t>F</a:t>
            </a:r>
            <a:r>
              <a:rPr lang="et-EE" sz="3200" dirty="0" smtClean="0"/>
              <a:t>ilmiõhtud, karaokeõhtud </a:t>
            </a:r>
          </a:p>
          <a:p>
            <a:r>
              <a:rPr lang="et-EE" dirty="0"/>
              <a:t>E</a:t>
            </a:r>
            <a:r>
              <a:rPr lang="et-EE" sz="3200" dirty="0" smtClean="0"/>
              <a:t>rinevad töötoad, õpilasmalev</a:t>
            </a:r>
          </a:p>
          <a:p>
            <a:r>
              <a:rPr lang="et-EE" dirty="0"/>
              <a:t>R</a:t>
            </a:r>
            <a:r>
              <a:rPr lang="et-EE" sz="3200" dirty="0" smtClean="0"/>
              <a:t>ahvusvaheline vabatahtlike laager</a:t>
            </a:r>
          </a:p>
          <a:p>
            <a:r>
              <a:rPr lang="et-EE" sz="3200" dirty="0" smtClean="0"/>
              <a:t>Päästering, kokandusring </a:t>
            </a:r>
          </a:p>
          <a:p>
            <a:pPr>
              <a:buNone/>
            </a:pPr>
            <a:endParaRPr lang="et-EE" dirty="0" smtClean="0"/>
          </a:p>
          <a:p>
            <a:pPr marL="0" indent="0">
              <a:buNone/>
            </a:pPr>
            <a:r>
              <a:rPr lang="et-EE" sz="3000" dirty="0" smtClean="0"/>
              <a:t>Personal 2</a:t>
            </a:r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u kohatäide 3" descr="10532364_802931239752232_2848650629486180867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8753" b="8753"/>
          <a:stretch>
            <a:fillRect/>
          </a:stretch>
        </p:blipFill>
        <p:spPr>
          <a:xfrm>
            <a:off x="4860032" y="3861048"/>
            <a:ext cx="4110921" cy="2260848"/>
          </a:xfrm>
        </p:spPr>
      </p:pic>
      <p:sp>
        <p:nvSpPr>
          <p:cNvPr id="6" name="Ristkülik 5"/>
          <p:cNvSpPr/>
          <p:nvPr/>
        </p:nvSpPr>
        <p:spPr>
          <a:xfrm>
            <a:off x="323528" y="1700808"/>
            <a:ext cx="6462464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 smtClean="0">
                <a:cs typeface="Herculanum"/>
              </a:rPr>
              <a:t>ON HEADE MÕTETE JA </a:t>
            </a:r>
            <a:endParaRPr lang="et-EE" sz="2400" dirty="0" smtClean="0">
              <a:cs typeface="Herculanum"/>
            </a:endParaRPr>
          </a:p>
          <a:p>
            <a:r>
              <a:rPr lang="fi-FI" sz="2400" dirty="0" smtClean="0">
                <a:cs typeface="Herculanum"/>
              </a:rPr>
              <a:t>KAUNITE ANNETE KASVULAVA!</a:t>
            </a:r>
            <a:endParaRPr lang="et-EE" sz="2400" b="1" dirty="0" smtClean="0">
              <a:cs typeface="Herculanum"/>
            </a:endParaRPr>
          </a:p>
          <a:p>
            <a:endParaRPr lang="et-EE" b="1" dirty="0" smtClean="0"/>
          </a:p>
          <a:p>
            <a:pPr>
              <a:buFont typeface="Arial" pitchFamily="34" charset="0"/>
              <a:buChar char="•"/>
            </a:pPr>
            <a:r>
              <a:rPr lang="et-EE" sz="2800" dirty="0" smtClean="0"/>
              <a:t> Laste ja noorte muusikastuudio </a:t>
            </a:r>
          </a:p>
          <a:p>
            <a:pPr>
              <a:buFont typeface="Arial" pitchFamily="34" charset="0"/>
              <a:buChar char="•"/>
            </a:pPr>
            <a:r>
              <a:rPr lang="et-EE" sz="2800" dirty="0" smtClean="0"/>
              <a:t> Rahvatantsurühmad</a:t>
            </a:r>
          </a:p>
          <a:p>
            <a:pPr>
              <a:buFont typeface="Arial" pitchFamily="34" charset="0"/>
              <a:buChar char="•"/>
            </a:pPr>
            <a:r>
              <a:rPr lang="et-EE" sz="2800" dirty="0" smtClean="0"/>
              <a:t> Imavere näitetrupp </a:t>
            </a:r>
          </a:p>
          <a:p>
            <a:pPr>
              <a:buFont typeface="Arial" pitchFamily="34" charset="0"/>
              <a:buChar char="•"/>
            </a:pPr>
            <a:r>
              <a:rPr lang="et-EE" sz="2800" dirty="0" smtClean="0"/>
              <a:t> Noorte näitering</a:t>
            </a:r>
          </a:p>
          <a:p>
            <a:pPr>
              <a:buFont typeface="Arial" pitchFamily="34" charset="0"/>
              <a:buChar char="•"/>
            </a:pPr>
            <a:r>
              <a:rPr lang="et-EE" sz="2800" dirty="0" smtClean="0"/>
              <a:t> Mälumäng </a:t>
            </a:r>
          </a:p>
          <a:p>
            <a:pPr>
              <a:buFont typeface="Arial" pitchFamily="34" charset="0"/>
              <a:buChar char="•"/>
            </a:pPr>
            <a:r>
              <a:rPr lang="et-EE" sz="2800" dirty="0" smtClean="0"/>
              <a:t> Rändnäitused </a:t>
            </a:r>
          </a:p>
          <a:p>
            <a:pPr>
              <a:buFont typeface="Arial" pitchFamily="34" charset="0"/>
              <a:buChar char="•"/>
            </a:pPr>
            <a:r>
              <a:rPr lang="et-EE" sz="2800" dirty="0" smtClean="0"/>
              <a:t> Kultuurilised sündmused</a:t>
            </a:r>
          </a:p>
          <a:p>
            <a:endParaRPr lang="et-EE" sz="2800" dirty="0" smtClean="0"/>
          </a:p>
          <a:p>
            <a:r>
              <a:rPr lang="et-EE" sz="2800" dirty="0" smtClean="0"/>
              <a:t>Personal 2</a:t>
            </a:r>
          </a:p>
          <a:p>
            <a:endParaRPr lang="et-EE" dirty="0" smtClean="0"/>
          </a:p>
        </p:txBody>
      </p:sp>
      <p:pic>
        <p:nvPicPr>
          <p:cNvPr id="4098" name="Picture 2" descr="http://4.bp.blogspot.com/-1K9BcsveCUY/VcXYixko4cI/AAAAAAAABVU/RPJmJTyKKWU/s320/IMG_20150808_131057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b="-402"/>
          <a:stretch/>
        </p:blipFill>
        <p:spPr bwMode="auto">
          <a:xfrm>
            <a:off x="5364088" y="1412776"/>
            <a:ext cx="3024336" cy="2268253"/>
          </a:xfrm>
          <a:prstGeom prst="rect">
            <a:avLst/>
          </a:prstGeom>
          <a:noFill/>
        </p:spPr>
      </p:pic>
      <p:pic>
        <p:nvPicPr>
          <p:cNvPr id="7" name="Picture 6" descr="Imavere_valla_vapp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029207" cy="1196752"/>
          </a:xfrm>
          <a:prstGeom prst="rect">
            <a:avLst/>
          </a:prstGeom>
        </p:spPr>
      </p:pic>
      <p:sp>
        <p:nvSpPr>
          <p:cNvPr id="3" name="Pealkiri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sz="4400" dirty="0" smtClean="0"/>
              <a:t/>
            </a:r>
            <a:br>
              <a:rPr lang="et-EE" sz="4400" dirty="0" smtClean="0"/>
            </a:br>
            <a:r>
              <a:rPr lang="et-EE" sz="4400" dirty="0" smtClean="0"/>
              <a:t>Imavere Rahvamaja</a:t>
            </a:r>
            <a:br>
              <a:rPr lang="et-EE" sz="4400" dirty="0" smtClean="0"/>
            </a:b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err="1" smtClean="0"/>
              <a:t>Käsukonna</a:t>
            </a:r>
            <a:r>
              <a:rPr lang="fi-FI" sz="4000" dirty="0" smtClean="0"/>
              <a:t> </a:t>
            </a:r>
            <a:r>
              <a:rPr lang="fi-FI" sz="4000" dirty="0" err="1" smtClean="0"/>
              <a:t>külamaja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200" dirty="0" smtClean="0"/>
              <a:t>*</a:t>
            </a:r>
            <a:r>
              <a:rPr lang="fi-FI" sz="2200" dirty="0" err="1" smtClean="0"/>
              <a:t>ürituste</a:t>
            </a:r>
            <a:r>
              <a:rPr lang="fi-FI" sz="2200" dirty="0" smtClean="0"/>
              <a:t> </a:t>
            </a:r>
            <a:r>
              <a:rPr lang="fi-FI" sz="2200" dirty="0" err="1" smtClean="0"/>
              <a:t>korraldamine</a:t>
            </a:r>
            <a:r>
              <a:rPr lang="fi-FI" sz="2200" dirty="0" smtClean="0"/>
              <a:t> </a:t>
            </a:r>
            <a:r>
              <a:rPr lang="fi-FI" sz="2200" dirty="0" err="1" smtClean="0"/>
              <a:t>koostöös</a:t>
            </a:r>
            <a:r>
              <a:rPr lang="fi-FI" sz="2200" dirty="0" smtClean="0"/>
              <a:t> </a:t>
            </a:r>
            <a:r>
              <a:rPr lang="fi-FI" sz="2200" dirty="0" err="1" smtClean="0"/>
              <a:t>Imavere</a:t>
            </a:r>
            <a:r>
              <a:rPr lang="fi-FI" sz="2200" dirty="0" smtClean="0"/>
              <a:t> </a:t>
            </a:r>
            <a:r>
              <a:rPr lang="fi-FI" sz="2200" dirty="0" err="1" smtClean="0"/>
              <a:t>Rahvamajaga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800" dirty="0" smtClean="0">
                <a:solidFill>
                  <a:prstClr val="black"/>
                </a:solidFill>
                <a:ea typeface="+mj-ea"/>
                <a:cs typeface="+mj-cs"/>
              </a:rPr>
              <a:t>Noortetuba</a:t>
            </a:r>
          </a:p>
          <a:p>
            <a:r>
              <a:rPr lang="et-EE" sz="2800" dirty="0" smtClean="0">
                <a:solidFill>
                  <a:prstClr val="black"/>
                </a:solidFill>
                <a:ea typeface="+mj-ea"/>
                <a:cs typeface="+mj-cs"/>
              </a:rPr>
              <a:t>Käsukonna külaraamatukogu</a:t>
            </a:r>
          </a:p>
          <a:p>
            <a:r>
              <a:rPr lang="et-EE" sz="2800" dirty="0" smtClean="0"/>
              <a:t>Kultuurilised sündmused</a:t>
            </a:r>
          </a:p>
          <a:p>
            <a:endParaRPr lang="en-US" dirty="0"/>
          </a:p>
        </p:txBody>
      </p:sp>
      <p:pic>
        <p:nvPicPr>
          <p:cNvPr id="4" name="Picture 3" descr="Imavere_valla_vapp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029207" cy="1196752"/>
          </a:xfrm>
          <a:prstGeom prst="rect">
            <a:avLst/>
          </a:prstGeom>
        </p:spPr>
      </p:pic>
      <p:pic>
        <p:nvPicPr>
          <p:cNvPr id="6" name="Sisu kohatäide 3" descr="Käsukonna%20raamatukogu%2095%20-1_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933056"/>
            <a:ext cx="3245829" cy="2163886"/>
          </a:xfrm>
          <a:prstGeom prst="rect">
            <a:avLst/>
          </a:prstGeom>
        </p:spPr>
      </p:pic>
      <p:pic>
        <p:nvPicPr>
          <p:cNvPr id="7" name="Picture 6" descr="11220147_1619061088378193_5452564326262478521_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29000"/>
            <a:ext cx="4176464" cy="313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1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Imavere Päevakeskus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556792"/>
            <a:ext cx="8291264" cy="511256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t-EE" sz="4700" dirty="0"/>
              <a:t>Erihoolekandeteenused:</a:t>
            </a:r>
          </a:p>
          <a:p>
            <a:r>
              <a:rPr lang="et-EE" sz="4700" dirty="0"/>
              <a:t>Igapäevaelu toetamise teenus </a:t>
            </a:r>
          </a:p>
          <a:p>
            <a:r>
              <a:rPr lang="et-EE" sz="4700" dirty="0" smtClean="0"/>
              <a:t>Toetatud </a:t>
            </a:r>
            <a:r>
              <a:rPr lang="et-EE" sz="4700" dirty="0"/>
              <a:t>elamise </a:t>
            </a:r>
            <a:r>
              <a:rPr lang="et-EE" sz="4700" dirty="0" smtClean="0"/>
              <a:t>teenus</a:t>
            </a:r>
          </a:p>
          <a:p>
            <a:r>
              <a:rPr lang="et-EE" sz="4700" dirty="0" smtClean="0"/>
              <a:t>Pikaajaline kaitstud töö teenus </a:t>
            </a:r>
          </a:p>
          <a:p>
            <a:pPr marL="0" indent="0">
              <a:buNone/>
            </a:pPr>
            <a:r>
              <a:rPr lang="et-EE" sz="4700" dirty="0" smtClean="0"/>
              <a:t>Kohaliku omavalitsuse osutatavad </a:t>
            </a:r>
            <a:r>
              <a:rPr lang="et-EE" sz="4700" dirty="0"/>
              <a:t>teenused:</a:t>
            </a:r>
          </a:p>
          <a:p>
            <a:r>
              <a:rPr lang="et-EE" sz="4700" dirty="0"/>
              <a:t>Koduteenus</a:t>
            </a:r>
          </a:p>
          <a:p>
            <a:r>
              <a:rPr lang="et-EE" sz="4700" dirty="0"/>
              <a:t>Sotsiaaltransporditeenus</a:t>
            </a:r>
          </a:p>
          <a:p>
            <a:r>
              <a:rPr lang="et-EE" sz="4700" dirty="0"/>
              <a:t>Eluasemeteenus Kodutares</a:t>
            </a:r>
          </a:p>
          <a:p>
            <a:r>
              <a:rPr lang="et-EE" sz="4700" dirty="0"/>
              <a:t>Teenused </a:t>
            </a:r>
            <a:r>
              <a:rPr lang="et-EE" sz="4700" dirty="0" smtClean="0"/>
              <a:t>töötutele</a:t>
            </a:r>
            <a:endParaRPr lang="et-EE" sz="4700" dirty="0"/>
          </a:p>
          <a:p>
            <a:pPr marL="0" indent="0">
              <a:buNone/>
            </a:pPr>
            <a:r>
              <a:rPr lang="et-EE" sz="4700" dirty="0"/>
              <a:t>Päevakeskuse avalikud </a:t>
            </a:r>
            <a:r>
              <a:rPr lang="et-EE" sz="4700" dirty="0" smtClean="0"/>
              <a:t>teenused on kättesaadavad kõigile vallaelanikele</a:t>
            </a:r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r>
              <a:rPr lang="et-EE" sz="4400" dirty="0" smtClean="0"/>
              <a:t>Personal 5</a:t>
            </a:r>
          </a:p>
          <a:p>
            <a:pPr marL="0" indent="0">
              <a:buNone/>
            </a:pPr>
            <a:endParaRPr lang="et-EE" dirty="0">
              <a:solidFill>
                <a:srgbClr val="FF0000"/>
              </a:solidFill>
            </a:endParaRPr>
          </a:p>
        </p:txBody>
      </p:sp>
      <p:pic>
        <p:nvPicPr>
          <p:cNvPr id="4" name="Picture 3" descr="Imavere_valla_vapp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029207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8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vere_valla_vapp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029207" cy="1196752"/>
          </a:xfrm>
          <a:prstGeom prst="rect">
            <a:avLst/>
          </a:prstGeom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Imavere Kodutare</a:t>
            </a:r>
            <a:endParaRPr lang="et-EE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492896"/>
            <a:ext cx="3398068" cy="182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67544" y="1484785"/>
            <a:ext cx="8352928" cy="439248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t-EE" dirty="0" smtClean="0"/>
              <a:t>Elamispind peamiselt endaga toimetulevatele eakatele.</a:t>
            </a:r>
          </a:p>
          <a:p>
            <a:r>
              <a:rPr lang="et-EE" dirty="0" smtClean="0"/>
              <a:t>Valmis </a:t>
            </a:r>
            <a:r>
              <a:rPr lang="et-EE" dirty="0"/>
              <a:t>2012. </a:t>
            </a:r>
            <a:r>
              <a:rPr lang="et-EE" dirty="0" smtClean="0"/>
              <a:t>aastal </a:t>
            </a:r>
          </a:p>
          <a:p>
            <a:r>
              <a:rPr lang="et-EE" dirty="0" smtClean="0"/>
              <a:t>10 ühetoalist köök-tuba </a:t>
            </a:r>
          </a:p>
          <a:p>
            <a:r>
              <a:rPr lang="et-EE" dirty="0" smtClean="0"/>
              <a:t>2 kahetoalist korterit</a:t>
            </a:r>
          </a:p>
          <a:p>
            <a:r>
              <a:rPr lang="et-EE" dirty="0" smtClean="0"/>
              <a:t>4 ühetoalist korterit on ette nähtud liikumispuudega inimestele</a:t>
            </a:r>
          </a:p>
          <a:p>
            <a:r>
              <a:rPr lang="et-EE" dirty="0" smtClean="0"/>
              <a:t>Elamispind toetatud elamise teenuse klientidele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3063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t-EE" dirty="0" smtClean="0"/>
              <a:t>							SPORT</a:t>
            </a:r>
            <a:endParaRPr lang="et-EE" dirty="0"/>
          </a:p>
        </p:txBody>
      </p:sp>
      <p:pic>
        <p:nvPicPr>
          <p:cNvPr id="5" name="Picture 4" descr="Imavere_valla_vapp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029207" cy="1196752"/>
          </a:xfrm>
          <a:prstGeom prst="rect">
            <a:avLst/>
          </a:prstGeom>
        </p:spPr>
      </p:pic>
      <p:pic>
        <p:nvPicPr>
          <p:cNvPr id="6" name="Picture 5" descr="2004.-Imavere-spordihoone.-2-1600x12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76672"/>
            <a:ext cx="3456384" cy="2592288"/>
          </a:xfrm>
          <a:prstGeom prst="rect">
            <a:avLst/>
          </a:prstGeom>
        </p:spPr>
      </p:pic>
      <p:pic>
        <p:nvPicPr>
          <p:cNvPr id="7" name="Picture 6" descr="10375994_712154995534139_6929573689293150635_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212976"/>
            <a:ext cx="3456384" cy="3276363"/>
          </a:xfrm>
          <a:prstGeom prst="rect">
            <a:avLst/>
          </a:prstGeom>
        </p:spPr>
      </p:pic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t-EE" sz="2800" dirty="0" smtClean="0"/>
              <a:t>MTÜ Spordiklubi </a:t>
            </a:r>
            <a:r>
              <a:rPr lang="et-EE" sz="2800" dirty="0"/>
              <a:t>Imavere</a:t>
            </a:r>
          </a:p>
          <a:p>
            <a:pPr marL="109728" indent="0">
              <a:buNone/>
            </a:pPr>
            <a:r>
              <a:rPr lang="et-EE" sz="2800" dirty="0" smtClean="0"/>
              <a:t>MTÜ Spordiklubi </a:t>
            </a:r>
            <a:r>
              <a:rPr lang="et-EE" sz="2800" dirty="0"/>
              <a:t>Siit ja </a:t>
            </a:r>
            <a:r>
              <a:rPr lang="et-EE" sz="2800" dirty="0" smtClean="0"/>
              <a:t>Sealt</a:t>
            </a:r>
            <a:endParaRPr lang="et-EE" sz="3600" dirty="0" smtClean="0"/>
          </a:p>
          <a:p>
            <a:pPr marL="109728" indent="0"/>
            <a:r>
              <a:rPr lang="et-EE" sz="2800" dirty="0" smtClean="0"/>
              <a:t> Spordihoone</a:t>
            </a:r>
          </a:p>
          <a:p>
            <a:pPr marL="109728" indent="0"/>
            <a:r>
              <a:rPr lang="et-EE" sz="2800" dirty="0" smtClean="0"/>
              <a:t> Jõusaal </a:t>
            </a:r>
          </a:p>
          <a:p>
            <a:pPr marL="109728" indent="0"/>
            <a:r>
              <a:rPr lang="et-EE" sz="2800" dirty="0" smtClean="0"/>
              <a:t> Suusarada</a:t>
            </a:r>
          </a:p>
          <a:p>
            <a:pPr marL="109728" indent="0"/>
            <a:r>
              <a:rPr lang="et-EE" sz="2800" dirty="0" smtClean="0"/>
              <a:t> Tenniseväljak</a:t>
            </a:r>
          </a:p>
          <a:p>
            <a:pPr marL="109728" indent="0"/>
            <a:r>
              <a:rPr lang="et-EE" sz="2800" dirty="0" smtClean="0"/>
              <a:t> Täismõõtmeline jalgpalliväljak</a:t>
            </a:r>
          </a:p>
          <a:p>
            <a:pPr marL="109728" indent="0"/>
            <a:r>
              <a:rPr lang="et-EE" sz="2800" dirty="0" smtClean="0"/>
              <a:t> Korvpalli välisväljak</a:t>
            </a:r>
          </a:p>
          <a:p>
            <a:pPr marL="109728" indent="0"/>
            <a:r>
              <a:rPr lang="et-EE" sz="2800" dirty="0" smtClean="0"/>
              <a:t> 2 võrkpalli liivaväljakut</a:t>
            </a:r>
          </a:p>
        </p:txBody>
      </p:sp>
    </p:spTree>
    <p:extLst>
      <p:ext uri="{BB962C8B-B14F-4D97-AF65-F5344CB8AC3E}">
        <p14:creationId xmlns:p14="http://schemas.microsoft.com/office/powerpoint/2010/main" val="383737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Seltsinguid 1</a:t>
            </a:r>
          </a:p>
          <a:p>
            <a:pPr marL="0" indent="0">
              <a:buNone/>
            </a:pPr>
            <a:r>
              <a:rPr lang="et-EE" dirty="0" smtClean="0"/>
              <a:t>Korteriühistuid 9</a:t>
            </a:r>
          </a:p>
          <a:p>
            <a:pPr marL="0" indent="0">
              <a:buNone/>
            </a:pPr>
            <a:r>
              <a:rPr lang="et-EE" dirty="0" smtClean="0"/>
              <a:t>Mittetulundusühinguid 18</a:t>
            </a:r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340768"/>
            <a:ext cx="266429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Imavere_valla_vapp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029207" cy="1196752"/>
          </a:xfrm>
          <a:prstGeom prst="rect">
            <a:avLst/>
          </a:prstGeom>
        </p:spPr>
      </p:pic>
      <p:sp>
        <p:nvSpPr>
          <p:cNvPr id="3" name="Pealkiri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KODANIKUÜHISKOND</a:t>
            </a:r>
            <a:endParaRPr lang="et-EE" dirty="0"/>
          </a:p>
        </p:txBody>
      </p:sp>
      <p:pic>
        <p:nvPicPr>
          <p:cNvPr id="4" name="Picture 3" descr="10986844_839524779462633_8496463958334309129_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73016"/>
            <a:ext cx="4211960" cy="2807973"/>
          </a:xfrm>
          <a:prstGeom prst="rect">
            <a:avLst/>
          </a:prstGeom>
        </p:spPr>
      </p:pic>
      <p:pic>
        <p:nvPicPr>
          <p:cNvPr id="5" name="Picture 4" descr="935457_562052917172398_1179855155_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221088"/>
            <a:ext cx="3417728" cy="227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2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alkiri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Nutikate laste fond</a:t>
            </a:r>
            <a:endParaRPr lang="et-EE" dirty="0"/>
          </a:p>
        </p:txBody>
      </p:sp>
      <p:pic>
        <p:nvPicPr>
          <p:cNvPr id="4" name="Sisu kohatäide 3" descr="3263046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212976"/>
            <a:ext cx="4193014" cy="3443513"/>
          </a:xfrm>
          <a:prstGeom prst="rect">
            <a:avLst/>
          </a:prstGeom>
        </p:spPr>
      </p:pic>
      <p:pic>
        <p:nvPicPr>
          <p:cNvPr id="5" name="Picture 4" descr="Imavere_valla_vapp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029207" cy="1196752"/>
          </a:xfrm>
          <a:prstGeom prst="rect">
            <a:avLst/>
          </a:prstGeom>
        </p:spPr>
      </p:pic>
      <p:sp>
        <p:nvSpPr>
          <p:cNvPr id="2" name="Sisu kohatäide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t-EE" sz="3000" dirty="0" smtClean="0"/>
              <a:t>Eesmärk on heategevus Imavere valla laste ja noorte heaks nende loovuse ning annete toetamiseks rahaliste vahendite kogumise ja jagamise kaudu.</a:t>
            </a:r>
          </a:p>
          <a:p>
            <a:pPr marL="0" indent="0" algn="ctr">
              <a:buNone/>
            </a:pPr>
            <a:endParaRPr lang="et-EE" dirty="0" smtClean="0"/>
          </a:p>
          <a:p>
            <a:r>
              <a:rPr lang="et-EE" sz="2800" dirty="0" smtClean="0"/>
              <a:t>Stipendiume jagatakse</a:t>
            </a:r>
          </a:p>
          <a:p>
            <a:pPr>
              <a:buNone/>
            </a:pPr>
            <a:r>
              <a:rPr lang="et-EE" sz="2800" dirty="0" smtClean="0"/>
              <a:t>Eesti Vabariigi aasta-</a:t>
            </a:r>
          </a:p>
          <a:p>
            <a:pPr>
              <a:buNone/>
            </a:pPr>
            <a:r>
              <a:rPr lang="et-EE" sz="2800" dirty="0" smtClean="0"/>
              <a:t>päevale pühendatud</a:t>
            </a:r>
          </a:p>
          <a:p>
            <a:pPr>
              <a:buNone/>
            </a:pPr>
            <a:r>
              <a:rPr lang="et-EE" sz="2800" dirty="0" smtClean="0"/>
              <a:t>aktusel.</a:t>
            </a:r>
            <a:endParaRPr lang="et-E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alkiri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Elu Edendajate </a:t>
            </a:r>
            <a:br>
              <a:rPr lang="et-EE" dirty="0" smtClean="0"/>
            </a:br>
            <a:r>
              <a:rPr lang="et-EE" dirty="0" smtClean="0"/>
              <a:t>tunnustamise üritus</a:t>
            </a:r>
            <a:endParaRPr lang="et-EE" dirty="0"/>
          </a:p>
        </p:txBody>
      </p:sp>
      <p:sp>
        <p:nvSpPr>
          <p:cNvPr id="5" name="Sisu kohatäid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t-EE" sz="3200" dirty="0" smtClean="0"/>
          </a:p>
          <a:p>
            <a:r>
              <a:rPr lang="et-EE" sz="2800" dirty="0" smtClean="0"/>
              <a:t>Elu edendaja</a:t>
            </a:r>
          </a:p>
          <a:p>
            <a:r>
              <a:rPr lang="et-EE" sz="2800" dirty="0" smtClean="0"/>
              <a:t>Aasta isik</a:t>
            </a:r>
          </a:p>
          <a:p>
            <a:r>
              <a:rPr lang="et-EE" sz="2800" dirty="0" smtClean="0"/>
              <a:t>Elutöö tunnustus</a:t>
            </a:r>
          </a:p>
          <a:p>
            <a:r>
              <a:rPr lang="et-EE" sz="2800" dirty="0" smtClean="0"/>
              <a:t>Suur Tegu</a:t>
            </a:r>
          </a:p>
          <a:p>
            <a:r>
              <a:rPr lang="et-EE" sz="2800" dirty="0" smtClean="0"/>
              <a:t>Parim </a:t>
            </a:r>
            <a:r>
              <a:rPr lang="et-EE" sz="2800" dirty="0"/>
              <a:t>noor või </a:t>
            </a:r>
            <a:endParaRPr lang="et-EE" sz="2800" dirty="0" smtClean="0"/>
          </a:p>
          <a:p>
            <a:pPr marL="0" indent="0">
              <a:buNone/>
            </a:pPr>
            <a:r>
              <a:rPr lang="et-EE" sz="2800" dirty="0" smtClean="0"/>
              <a:t>noortekollektiiv</a:t>
            </a:r>
            <a:endParaRPr lang="et-EE" sz="2800" dirty="0"/>
          </a:p>
          <a:p>
            <a:endParaRPr lang="et-EE" sz="3200" dirty="0"/>
          </a:p>
        </p:txBody>
      </p:sp>
      <p:pic>
        <p:nvPicPr>
          <p:cNvPr id="4" name="Picture 3" descr="Imavere_valla_vapp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029207" cy="1196752"/>
          </a:xfrm>
          <a:prstGeom prst="rect">
            <a:avLst/>
          </a:prstGeom>
        </p:spPr>
      </p:pic>
      <p:pic>
        <p:nvPicPr>
          <p:cNvPr id="7" name="Picture 6" descr="12360150_586948444791074_1502770295535709571_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420888"/>
            <a:ext cx="4499992" cy="2999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alkiri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AJALUGU</a:t>
            </a:r>
            <a:endParaRPr lang="et-EE" dirty="0"/>
          </a:p>
        </p:txBody>
      </p:sp>
      <p:sp>
        <p:nvSpPr>
          <p:cNvPr id="2" name="Sisu kohatäide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t-EE" dirty="0" smtClean="0"/>
              <a:t>1599. aastal kuulusid Imavere valla külad Põltsamaa Kroonu alla. </a:t>
            </a:r>
          </a:p>
          <a:p>
            <a:r>
              <a:rPr lang="et-EE" dirty="0" smtClean="0"/>
              <a:t>1917. aastani kuulus Imavere vald Liivimaa kubermangu Pilistvere kihelkonda. </a:t>
            </a:r>
          </a:p>
          <a:p>
            <a:r>
              <a:rPr lang="et-EE" dirty="0" smtClean="0"/>
              <a:t>Imavere oli Viljandi maakonna kooseisus kuni 1950. aastani. </a:t>
            </a:r>
          </a:p>
          <a:p>
            <a:r>
              <a:rPr lang="et-EE" dirty="0" smtClean="0"/>
              <a:t>Aastatel 1950-1963 kuulus Imavere külanõukogu Põltsamaa rajooni koosseisu.</a:t>
            </a:r>
          </a:p>
          <a:p>
            <a:r>
              <a:rPr lang="et-EE" dirty="0" smtClean="0"/>
              <a:t>Alates1963 Paide rajooni, nüüd Järva maakonda.</a:t>
            </a:r>
          </a:p>
          <a:p>
            <a:r>
              <a:rPr lang="et-EE" dirty="0" smtClean="0"/>
              <a:t>Uuesti taastati Imavere valla staatus19.12.1991.a</a:t>
            </a:r>
          </a:p>
          <a:p>
            <a:endParaRPr lang="et-EE" dirty="0"/>
          </a:p>
        </p:txBody>
      </p:sp>
      <p:pic>
        <p:nvPicPr>
          <p:cNvPr id="4" name="Picture 3" descr="Imavere_valla_vapp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029207" cy="1196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   VALLA OSALUSEGA ÜHINGUD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OÜ Imavere Soojus</a:t>
            </a:r>
          </a:p>
          <a:p>
            <a:r>
              <a:rPr lang="et-EE" dirty="0" smtClean="0"/>
              <a:t>AS Paide Vesi</a:t>
            </a:r>
          </a:p>
          <a:p>
            <a:r>
              <a:rPr lang="et-EE" dirty="0" smtClean="0"/>
              <a:t>AS Väätsa Prügila</a:t>
            </a:r>
          </a:p>
          <a:p>
            <a:r>
              <a:rPr lang="et-EE" dirty="0" smtClean="0"/>
              <a:t>AS Järvamaa Haigla</a:t>
            </a:r>
          </a:p>
          <a:p>
            <a:r>
              <a:rPr lang="et-EE" dirty="0" smtClean="0"/>
              <a:t>Narva-Jõesuu sanatoorium</a:t>
            </a:r>
          </a:p>
          <a:p>
            <a:endParaRPr lang="et-EE" dirty="0"/>
          </a:p>
        </p:txBody>
      </p:sp>
      <p:pic>
        <p:nvPicPr>
          <p:cNvPr id="4" name="Picture 3" descr="Imavere_valla_vapp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029207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5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>
            <a:normAutofit/>
          </a:bodyPr>
          <a:lstStyle/>
          <a:p>
            <a:r>
              <a:rPr lang="et-EE" sz="4000" dirty="0" smtClean="0"/>
              <a:t>KUULUVUS ÜHINGUSSE VÕI LIITU</a:t>
            </a:r>
            <a:endParaRPr lang="et-EE" sz="400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Eesti Maaomavalitsuste Liit</a:t>
            </a:r>
          </a:p>
          <a:p>
            <a:r>
              <a:rPr lang="et-EE" dirty="0" smtClean="0"/>
              <a:t>Järvamaa Omavalitsuste Liit</a:t>
            </a:r>
          </a:p>
          <a:p>
            <a:r>
              <a:rPr lang="et-EE" dirty="0" smtClean="0"/>
              <a:t>Järvamaa </a:t>
            </a:r>
            <a:r>
              <a:rPr lang="et-EE" smtClean="0"/>
              <a:t>Ühistranspordi Keskus </a:t>
            </a:r>
            <a:r>
              <a:rPr lang="et-EE" dirty="0" smtClean="0"/>
              <a:t>MTÜ</a:t>
            </a:r>
          </a:p>
          <a:p>
            <a:r>
              <a:rPr lang="et-EE" dirty="0" smtClean="0"/>
              <a:t>MTÜ Lõuna-Järvamaa Koostöökogu</a:t>
            </a:r>
          </a:p>
          <a:p>
            <a:r>
              <a:rPr lang="et-EE" dirty="0" smtClean="0"/>
              <a:t>MTÜ Kesk-Eesti Jäätmehoolduskeskus</a:t>
            </a:r>
          </a:p>
          <a:p>
            <a:r>
              <a:rPr lang="et-EE" dirty="0" smtClean="0"/>
              <a:t>MTÜ Südamaa Vabavald</a:t>
            </a:r>
          </a:p>
          <a:p>
            <a:endParaRPr lang="et-EE" dirty="0"/>
          </a:p>
        </p:txBody>
      </p:sp>
      <p:pic>
        <p:nvPicPr>
          <p:cNvPr id="4" name="Picture 3" descr="Imavere_valla_vapp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029207" cy="1196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60648"/>
            <a:ext cx="2160240" cy="165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vere_valla_vapp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029207" cy="1196752"/>
          </a:xfrm>
          <a:prstGeom prst="rect">
            <a:avLst/>
          </a:prstGeom>
        </p:spPr>
      </p:pic>
      <p:sp>
        <p:nvSpPr>
          <p:cNvPr id="3" name="Pealkiri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OÜ Imavere Soojus</a:t>
            </a:r>
            <a:endParaRPr lang="et-EE" dirty="0"/>
          </a:p>
        </p:txBody>
      </p:sp>
      <p:sp>
        <p:nvSpPr>
          <p:cNvPr id="2" name="Sisu kohatäide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t-EE" dirty="0" smtClean="0"/>
          </a:p>
          <a:p>
            <a:r>
              <a:rPr lang="et-EE" sz="2800" dirty="0" smtClean="0"/>
              <a:t>Põhitegevus soojatootmine </a:t>
            </a:r>
          </a:p>
          <a:p>
            <a:r>
              <a:rPr lang="et-EE" sz="2800" dirty="0"/>
              <a:t>Vee- ja kanalisatsiooniteenuse vahendamine Käsukonna ja Taadikvere külas</a:t>
            </a:r>
          </a:p>
          <a:p>
            <a:r>
              <a:rPr lang="et-EE" sz="2800" dirty="0" smtClean="0"/>
              <a:t>Haldusteenus korteriühistutele </a:t>
            </a:r>
          </a:p>
          <a:p>
            <a:r>
              <a:rPr lang="et-EE" sz="2800" dirty="0"/>
              <a:t>J</a:t>
            </a:r>
            <a:r>
              <a:rPr lang="et-EE" sz="2800" dirty="0" smtClean="0"/>
              <a:t>äätmekäitlusteenus kortermajadele</a:t>
            </a:r>
          </a:p>
          <a:p>
            <a:r>
              <a:rPr lang="et-EE" sz="2800" dirty="0" smtClean="0"/>
              <a:t>Remonditeenus</a:t>
            </a:r>
          </a:p>
          <a:p>
            <a:pPr>
              <a:buNone/>
            </a:pPr>
            <a:endParaRPr lang="et-EE" sz="2800" dirty="0" smtClean="0"/>
          </a:p>
          <a:p>
            <a:pPr>
              <a:buNone/>
            </a:pPr>
            <a:r>
              <a:rPr lang="et-EE" sz="2800" dirty="0" smtClean="0"/>
              <a:t>Personal 5</a:t>
            </a:r>
          </a:p>
          <a:p>
            <a:endParaRPr lang="et-EE" sz="2800" dirty="0" smtClean="0"/>
          </a:p>
          <a:p>
            <a:endParaRPr lang="et-EE" sz="2800" dirty="0" smtClean="0"/>
          </a:p>
          <a:p>
            <a:endParaRPr lang="et-EE" sz="2800" dirty="0" smtClean="0"/>
          </a:p>
          <a:p>
            <a:endParaRPr lang="et-EE" dirty="0"/>
          </a:p>
        </p:txBody>
      </p:sp>
      <p:pic>
        <p:nvPicPr>
          <p:cNvPr id="6" name="Picture 5" descr="IMG_148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429000"/>
            <a:ext cx="2409732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5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u kohatäide 3" descr="uuendamis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340768"/>
            <a:ext cx="5100967" cy="2886475"/>
          </a:xfrm>
        </p:spPr>
      </p:pic>
      <p:sp>
        <p:nvSpPr>
          <p:cNvPr id="5" name="Ristkülik 4"/>
          <p:cNvSpPr/>
          <p:nvPr/>
        </p:nvSpPr>
        <p:spPr>
          <a:xfrm>
            <a:off x="395536" y="4221088"/>
            <a:ext cx="604867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t-EE" dirty="0" smtClean="0"/>
          </a:p>
          <a:p>
            <a:pPr marL="457200" indent="-457200">
              <a:buFont typeface="Arial"/>
              <a:buChar char="•"/>
            </a:pPr>
            <a:r>
              <a:rPr lang="et-EE" sz="3200" dirty="0" smtClean="0"/>
              <a:t>Aktsiaseltsid</a:t>
            </a:r>
            <a:r>
              <a:rPr lang="et-EE" sz="3200" dirty="0"/>
              <a:t> </a:t>
            </a:r>
            <a:r>
              <a:rPr lang="et-EE" sz="3200" dirty="0" smtClean="0"/>
              <a:t>4</a:t>
            </a:r>
          </a:p>
          <a:p>
            <a:pPr marL="457200" indent="-457200">
              <a:buFont typeface="Arial"/>
              <a:buChar char="•"/>
            </a:pPr>
            <a:r>
              <a:rPr lang="et-EE" sz="3200" dirty="0" smtClean="0"/>
              <a:t>Osaühinguid 43</a:t>
            </a:r>
          </a:p>
          <a:p>
            <a:pPr marL="457200" indent="-457200">
              <a:buFont typeface="Arial"/>
              <a:buChar char="•"/>
            </a:pPr>
            <a:r>
              <a:rPr lang="et-EE" sz="3200" dirty="0" smtClean="0"/>
              <a:t>Füüsilisest isikust ettevõtjaid 54</a:t>
            </a:r>
          </a:p>
        </p:txBody>
      </p:sp>
      <p:pic>
        <p:nvPicPr>
          <p:cNvPr id="6" name="Picture 5" descr="Imavere_valla_vapp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029207" cy="1196752"/>
          </a:xfrm>
          <a:prstGeom prst="rect">
            <a:avLst/>
          </a:prstGeom>
        </p:spPr>
      </p:pic>
      <p:sp>
        <p:nvSpPr>
          <p:cNvPr id="3" name="Pealkiri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ETTEVÕTLUS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alkiri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SUURIMAD TÖÖANDJAD</a:t>
            </a:r>
            <a:endParaRPr lang="et-EE" dirty="0"/>
          </a:p>
        </p:txBody>
      </p:sp>
      <p:sp>
        <p:nvSpPr>
          <p:cNvPr id="2" name="Sisu kohatäide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t-EE" dirty="0" smtClean="0"/>
              <a:t>Stora Enso Eesti AS Imavere Saeveski  314/90</a:t>
            </a:r>
          </a:p>
          <a:p>
            <a:r>
              <a:rPr lang="et-EE" dirty="0" smtClean="0"/>
              <a:t>Imavere Vallavalitsus 70/60</a:t>
            </a:r>
          </a:p>
          <a:p>
            <a:r>
              <a:rPr lang="et-EE" dirty="0" smtClean="0"/>
              <a:t>AS Graanul </a:t>
            </a:r>
            <a:r>
              <a:rPr lang="et-EE" dirty="0" err="1" smtClean="0"/>
              <a:t>Invest</a:t>
            </a:r>
            <a:r>
              <a:rPr lang="et-EE" dirty="0" smtClean="0"/>
              <a:t>  33/ 11</a:t>
            </a:r>
          </a:p>
          <a:p>
            <a:r>
              <a:rPr lang="et-EE" dirty="0" smtClean="0"/>
              <a:t>AS Risti Agro 	26/23</a:t>
            </a:r>
          </a:p>
          <a:p>
            <a:r>
              <a:rPr lang="et-EE" dirty="0" smtClean="0"/>
              <a:t>OÜ Imavere Arendus 10/6</a:t>
            </a:r>
          </a:p>
          <a:p>
            <a:r>
              <a:rPr lang="et-EE" dirty="0" smtClean="0"/>
              <a:t>OÜ </a:t>
            </a:r>
            <a:r>
              <a:rPr lang="et-EE" dirty="0" err="1" smtClean="0"/>
              <a:t>Blesser</a:t>
            </a:r>
            <a:r>
              <a:rPr lang="et-EE" dirty="0" smtClean="0"/>
              <a:t>  10/2</a:t>
            </a:r>
          </a:p>
          <a:p>
            <a:r>
              <a:rPr lang="et-EE" dirty="0" smtClean="0"/>
              <a:t>Eesti Piimandusmuuseum 8/7</a:t>
            </a:r>
          </a:p>
          <a:p>
            <a:r>
              <a:rPr lang="et-EE" dirty="0" smtClean="0"/>
              <a:t>OÜ </a:t>
            </a:r>
            <a:r>
              <a:rPr lang="et-EE" dirty="0" err="1" smtClean="0"/>
              <a:t>Felkman</a:t>
            </a:r>
            <a:r>
              <a:rPr lang="et-EE" dirty="0" smtClean="0"/>
              <a:t> 6/6</a:t>
            </a:r>
          </a:p>
          <a:p>
            <a:r>
              <a:rPr lang="et-EE" dirty="0" smtClean="0"/>
              <a:t>Järva Tarbijate Ühistu 6/5</a:t>
            </a:r>
          </a:p>
          <a:p>
            <a:r>
              <a:rPr lang="et-EE" dirty="0" smtClean="0"/>
              <a:t>OÜ Mati Hõbemägi 5/5</a:t>
            </a:r>
          </a:p>
          <a:p>
            <a:endParaRPr lang="et-EE" dirty="0" smtClean="0"/>
          </a:p>
          <a:p>
            <a:endParaRPr lang="et-EE" dirty="0" smtClean="0"/>
          </a:p>
          <a:p>
            <a:pPr>
              <a:buNone/>
            </a:pPr>
            <a:endParaRPr lang="et-EE" dirty="0" smtClean="0"/>
          </a:p>
          <a:p>
            <a:endParaRPr lang="et-EE" dirty="0"/>
          </a:p>
        </p:txBody>
      </p:sp>
      <p:pic>
        <p:nvPicPr>
          <p:cNvPr id="4" name="Picture 3" descr="Imavere_valla_vapp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029207" cy="1196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TURISM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997152"/>
          </a:xfrm>
        </p:spPr>
        <p:txBody>
          <a:bodyPr>
            <a:normAutofit/>
          </a:bodyPr>
          <a:lstStyle/>
          <a:p>
            <a:r>
              <a:rPr lang="et-EE" dirty="0" smtClean="0"/>
              <a:t>Eesti Piimandusmuuseum</a:t>
            </a:r>
          </a:p>
          <a:p>
            <a:r>
              <a:rPr lang="et-EE" dirty="0" smtClean="0"/>
              <a:t>Imavere Kõrts</a:t>
            </a:r>
          </a:p>
          <a:p>
            <a:r>
              <a:rPr lang="et-EE" dirty="0" smtClean="0"/>
              <a:t>Eistvere mõis ja järve ümbrus</a:t>
            </a:r>
          </a:p>
          <a:p>
            <a:r>
              <a:rPr lang="et-EE" dirty="0" smtClean="0"/>
              <a:t>Jahiturism</a:t>
            </a:r>
          </a:p>
          <a:p>
            <a:r>
              <a:rPr lang="et-EE" dirty="0" smtClean="0"/>
              <a:t>Jaanalinnufarm</a:t>
            </a:r>
          </a:p>
          <a:p>
            <a:endParaRPr lang="et-EE" dirty="0"/>
          </a:p>
          <a:p>
            <a:pPr marL="0" indent="0" algn="ctr">
              <a:buNone/>
            </a:pPr>
            <a:endParaRPr lang="et-EE" dirty="0" smtClean="0"/>
          </a:p>
          <a:p>
            <a:pPr marL="0" indent="0" algn="ctr">
              <a:buNone/>
            </a:pPr>
            <a:r>
              <a:rPr lang="et-EE" dirty="0" smtClean="0"/>
              <a:t>Palju rohelust, looduskaunid kohad (rabad)!</a:t>
            </a:r>
            <a:endParaRPr lang="et-EE" dirty="0"/>
          </a:p>
        </p:txBody>
      </p:sp>
      <p:pic>
        <p:nvPicPr>
          <p:cNvPr id="4" name="Picture 2" descr="C:\Users\Teele\Desktop\PILDID\jaanalinnu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192" y="1412776"/>
            <a:ext cx="2304256" cy="172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Teele\Desktop\PILDID\eistvere jar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29000"/>
            <a:ext cx="2664296" cy="183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vere_valla_vapp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029207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9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1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/>
          <a:lstStyle/>
          <a:p>
            <a:pPr marL="109728" indent="0" algn="ctr">
              <a:buNone/>
            </a:pPr>
            <a:endParaRPr lang="et-EE" sz="3600" dirty="0" smtClean="0"/>
          </a:p>
          <a:p>
            <a:pPr marL="109728" indent="0" algn="ctr">
              <a:buNone/>
            </a:pPr>
            <a:endParaRPr lang="et-EE" sz="3600" dirty="0"/>
          </a:p>
          <a:p>
            <a:pPr marL="109728" indent="0" algn="ctr">
              <a:buNone/>
            </a:pPr>
            <a:r>
              <a:rPr lang="et-EE" sz="3600" dirty="0" smtClean="0"/>
              <a:t>TÄNAN!</a:t>
            </a:r>
          </a:p>
          <a:p>
            <a:pPr marL="109728" indent="0" algn="ctr">
              <a:buNone/>
            </a:pPr>
            <a:r>
              <a:rPr lang="en-US" sz="2400" dirty="0" err="1" smtClean="0"/>
              <a:t>Imavere</a:t>
            </a:r>
            <a:r>
              <a:rPr lang="en-US" sz="2400" dirty="0" smtClean="0"/>
              <a:t> </a:t>
            </a:r>
            <a:r>
              <a:rPr lang="en-US" sz="2400" dirty="0" err="1" smtClean="0"/>
              <a:t>Vallavolikogu</a:t>
            </a:r>
            <a:r>
              <a:rPr lang="en-US" sz="2400" dirty="0" smtClean="0"/>
              <a:t> </a:t>
            </a:r>
            <a:r>
              <a:rPr lang="en-US" sz="2400" dirty="0" err="1" smtClean="0"/>
              <a:t>esimees</a:t>
            </a:r>
            <a:r>
              <a:rPr lang="en-US" sz="2400" dirty="0" smtClean="0"/>
              <a:t> </a:t>
            </a:r>
          </a:p>
          <a:p>
            <a:pPr marL="109728" indent="0" algn="ctr">
              <a:buNone/>
            </a:pPr>
            <a:r>
              <a:rPr lang="en-US" sz="2400" dirty="0" smtClean="0"/>
              <a:t>Eve </a:t>
            </a:r>
            <a:r>
              <a:rPr lang="en-US" sz="2400" dirty="0" err="1" smtClean="0"/>
              <a:t>Okas</a:t>
            </a:r>
            <a:r>
              <a:rPr lang="en-US" sz="2400" dirty="0" smtClean="0"/>
              <a:t> </a:t>
            </a:r>
            <a:r>
              <a:rPr lang="en-US" sz="2400" dirty="0" smtClean="0">
                <a:hlinkClick r:id="rId2"/>
              </a:rPr>
              <a:t>eve.okas@mail.ee</a:t>
            </a:r>
            <a:r>
              <a:rPr lang="en-US" sz="2400" dirty="0" smtClean="0"/>
              <a:t> </a:t>
            </a:r>
          </a:p>
          <a:p>
            <a:pPr marL="109728" indent="0">
              <a:buNone/>
            </a:pPr>
            <a:endParaRPr lang="et-EE" dirty="0"/>
          </a:p>
        </p:txBody>
      </p:sp>
      <p:pic>
        <p:nvPicPr>
          <p:cNvPr id="6" name="Picture 5" descr="Imavere_valla_vapp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789040"/>
            <a:ext cx="1029207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0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5040560" cy="485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vere_valla_vapp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029207" cy="1196752"/>
          </a:xfrm>
          <a:prstGeom prst="rect">
            <a:avLst/>
          </a:prstGeom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IMAVERE VALD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t-EE" dirty="0" smtClean="0"/>
          </a:p>
          <a:p>
            <a:pPr indent="-342900"/>
            <a:endParaRPr lang="et-EE" dirty="0" smtClean="0">
              <a:latin typeface="+mj-lt"/>
            </a:endParaRPr>
          </a:p>
          <a:p>
            <a:pPr indent="-342900"/>
            <a:r>
              <a:rPr lang="et-EE" dirty="0" smtClean="0">
                <a:latin typeface="+mj-lt"/>
              </a:rPr>
              <a:t>Pindala 140 </a:t>
            </a:r>
            <a:r>
              <a:rPr lang="en-US" altLang="et-EE" dirty="0" smtClean="0">
                <a:latin typeface="+mj-lt"/>
                <a:cs typeface="Andalus" panose="02020603050405020304" pitchFamily="18" charset="-78"/>
              </a:rPr>
              <a:t>km²</a:t>
            </a:r>
            <a:endParaRPr lang="et-EE" dirty="0" smtClean="0">
              <a:latin typeface="+mj-lt"/>
            </a:endParaRPr>
          </a:p>
          <a:p>
            <a:pPr indent="-342900"/>
            <a:r>
              <a:rPr lang="et-EE" dirty="0" smtClean="0"/>
              <a:t>Elanikke 912 (01.01.2016)</a:t>
            </a:r>
          </a:p>
          <a:p>
            <a:pPr indent="-342900"/>
            <a:r>
              <a:rPr lang="et-EE" dirty="0" smtClean="0"/>
              <a:t>13 küla</a:t>
            </a:r>
          </a:p>
          <a:p>
            <a:pPr indent="-342900"/>
            <a:r>
              <a:rPr lang="fi-FI" dirty="0" smtClean="0"/>
              <a:t>46% </a:t>
            </a:r>
            <a:r>
              <a:rPr lang="fi-FI" dirty="0" err="1" smtClean="0"/>
              <a:t>metsamaa</a:t>
            </a:r>
            <a:r>
              <a:rPr lang="et-EE" dirty="0" smtClean="0"/>
              <a:t>d</a:t>
            </a:r>
            <a:r>
              <a:rPr lang="fi-FI" dirty="0" smtClean="0"/>
              <a:t> </a:t>
            </a:r>
            <a:r>
              <a:rPr lang="fi-FI" dirty="0" err="1" smtClean="0"/>
              <a:t>ning</a:t>
            </a:r>
            <a:r>
              <a:rPr lang="fi-FI" dirty="0" smtClean="0"/>
              <a:t> 31% </a:t>
            </a:r>
            <a:r>
              <a:rPr lang="fi-FI" dirty="0" err="1" smtClean="0"/>
              <a:t>haritav</a:t>
            </a:r>
            <a:r>
              <a:rPr lang="et-EE" dirty="0" smtClean="0"/>
              <a:t>at</a:t>
            </a:r>
            <a:r>
              <a:rPr lang="fi-FI" dirty="0" smtClean="0"/>
              <a:t> maa</a:t>
            </a:r>
            <a:r>
              <a:rPr lang="et-EE" dirty="0" smtClean="0"/>
              <a:t>d</a:t>
            </a:r>
          </a:p>
          <a:p>
            <a:pPr indent="-342900"/>
            <a:r>
              <a:rPr lang="et-EE" dirty="0" err="1" smtClean="0"/>
              <a:t>Eistvere</a:t>
            </a:r>
            <a:r>
              <a:rPr lang="et-EE" dirty="0" smtClean="0"/>
              <a:t> paisjärv</a:t>
            </a:r>
          </a:p>
          <a:p>
            <a:pPr indent="-342900"/>
            <a:r>
              <a:rPr lang="et-EE" dirty="0" smtClean="0"/>
              <a:t>Soodne geograafiline asend</a:t>
            </a:r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2550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FINANTSKOHUSTUSED</a:t>
            </a:r>
            <a:endParaRPr lang="et-EE" dirty="0"/>
          </a:p>
        </p:txBody>
      </p:sp>
      <p:graphicFrame>
        <p:nvGraphicFramePr>
          <p:cNvPr id="4" name="Sisu kohatäid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944570"/>
              </p:ext>
            </p:extLst>
          </p:nvPr>
        </p:nvGraphicFramePr>
        <p:xfrm>
          <a:off x="395536" y="1772816"/>
          <a:ext cx="8219256" cy="1798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39752"/>
                <a:gridCol w="2739752"/>
                <a:gridCol w="2739752"/>
              </a:tblGrid>
              <a:tr h="612450">
                <a:tc>
                  <a:txBody>
                    <a:bodyPr/>
                    <a:lstStyle/>
                    <a:p>
                      <a:pPr algn="ctr"/>
                      <a:r>
                        <a:rPr lang="et-EE" sz="2000" b="0" dirty="0" smtClean="0"/>
                        <a:t>Aasta</a:t>
                      </a:r>
                      <a:endParaRPr lang="et-EE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 b="0" dirty="0" smtClean="0"/>
                        <a:t>Netovõlakoormuse summa</a:t>
                      </a:r>
                      <a:endParaRPr lang="et-EE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et-EE" sz="2000" b="0" dirty="0" smtClean="0"/>
                        <a:t>%</a:t>
                      </a:r>
                      <a:endParaRPr lang="et-EE" sz="2000" b="0" dirty="0"/>
                    </a:p>
                  </a:txBody>
                  <a:tcPr/>
                </a:tc>
              </a:tr>
              <a:tr h="354832">
                <a:tc>
                  <a:txBody>
                    <a:bodyPr/>
                    <a:lstStyle/>
                    <a:p>
                      <a:r>
                        <a:rPr lang="et-EE" dirty="0" smtClean="0"/>
                        <a:t>2014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336 204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33,6</a:t>
                      </a:r>
                      <a:endParaRPr lang="et-EE" dirty="0"/>
                    </a:p>
                  </a:txBody>
                  <a:tcPr/>
                </a:tc>
              </a:tr>
              <a:tr h="354832">
                <a:tc>
                  <a:txBody>
                    <a:bodyPr/>
                    <a:lstStyle/>
                    <a:p>
                      <a:r>
                        <a:rPr lang="et-EE" dirty="0" smtClean="0"/>
                        <a:t>2015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428 026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36,6</a:t>
                      </a:r>
                      <a:endParaRPr lang="et-EE" dirty="0"/>
                    </a:p>
                  </a:txBody>
                  <a:tcPr/>
                </a:tc>
              </a:tr>
              <a:tr h="354832">
                <a:tc>
                  <a:txBody>
                    <a:bodyPr/>
                    <a:lstStyle/>
                    <a:p>
                      <a:r>
                        <a:rPr lang="et-EE" dirty="0" smtClean="0"/>
                        <a:t>2016 prognoos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589 903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49,3</a:t>
                      </a:r>
                      <a:endParaRPr lang="et-E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Imavere_valla_vapp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029207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9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isu kohatäid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1320103"/>
              </p:ext>
            </p:extLst>
          </p:nvPr>
        </p:nvGraphicFramePr>
        <p:xfrm>
          <a:off x="0" y="55214"/>
          <a:ext cx="9143999" cy="68027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65522"/>
                <a:gridCol w="1865522"/>
                <a:gridCol w="1730313"/>
                <a:gridCol w="2000732"/>
                <a:gridCol w="1681910"/>
              </a:tblGrid>
              <a:tr h="687662">
                <a:tc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31.12.2015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%</a:t>
                      </a:r>
                    </a:p>
                    <a:p>
                      <a:pPr algn="ctr"/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Planeeritav</a:t>
                      </a:r>
                      <a:r>
                        <a:rPr lang="et-EE" baseline="0" dirty="0" smtClean="0"/>
                        <a:t>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%</a:t>
                      </a:r>
                    </a:p>
                  </a:txBody>
                  <a:tcPr/>
                </a:tc>
              </a:tr>
              <a:tr h="486187">
                <a:tc>
                  <a:txBody>
                    <a:bodyPr/>
                    <a:lstStyle/>
                    <a:p>
                      <a:r>
                        <a:rPr lang="et-EE" b="1" dirty="0" smtClean="0"/>
                        <a:t>Tulud</a:t>
                      </a:r>
                      <a:endParaRPr lang="et-E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b="1" dirty="0" smtClean="0"/>
                        <a:t>1 210 292</a:t>
                      </a:r>
                      <a:endParaRPr lang="et-E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100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b="1" dirty="0" smtClean="0"/>
                        <a:t>1 197 774</a:t>
                      </a:r>
                      <a:endParaRPr lang="et-E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100</a:t>
                      </a:r>
                      <a:endParaRPr lang="et-EE" dirty="0"/>
                    </a:p>
                  </a:txBody>
                  <a:tcPr/>
                </a:tc>
              </a:tr>
              <a:tr h="486187">
                <a:tc>
                  <a:txBody>
                    <a:bodyPr/>
                    <a:lstStyle/>
                    <a:p>
                      <a:r>
                        <a:rPr lang="et-EE" dirty="0" smtClean="0"/>
                        <a:t>Maksutulud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682 736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56,4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714 200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59,6</a:t>
                      </a:r>
                      <a:endParaRPr lang="et-EE" dirty="0"/>
                    </a:p>
                  </a:txBody>
                  <a:tcPr/>
                </a:tc>
              </a:tr>
              <a:tr h="839173">
                <a:tc>
                  <a:txBody>
                    <a:bodyPr/>
                    <a:lstStyle/>
                    <a:p>
                      <a:r>
                        <a:rPr lang="et-EE" dirty="0" smtClean="0"/>
                        <a:t>s.h. Füüsilise isiku tulumaks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609 247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50,3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640 000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53,4</a:t>
                      </a:r>
                      <a:endParaRPr lang="et-EE" dirty="0"/>
                    </a:p>
                  </a:txBody>
                  <a:tcPr/>
                </a:tc>
              </a:tr>
              <a:tr h="486187">
                <a:tc>
                  <a:txBody>
                    <a:bodyPr/>
                    <a:lstStyle/>
                    <a:p>
                      <a:r>
                        <a:rPr lang="et-EE" dirty="0" smtClean="0"/>
                        <a:t>Maamaks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71 718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71 200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t-EE"/>
                    </a:p>
                  </a:txBody>
                  <a:tcPr/>
                </a:tc>
              </a:tr>
              <a:tr h="813684">
                <a:tc>
                  <a:txBody>
                    <a:bodyPr/>
                    <a:lstStyle/>
                    <a:p>
                      <a:r>
                        <a:rPr lang="et-EE" dirty="0" smtClean="0"/>
                        <a:t>Saadud toetused põhitegevuseks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391 201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32,3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379 522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31,7</a:t>
                      </a:r>
                      <a:endParaRPr lang="et-EE" dirty="0"/>
                    </a:p>
                  </a:txBody>
                  <a:tcPr/>
                </a:tc>
              </a:tr>
              <a:tr h="839173">
                <a:tc>
                  <a:txBody>
                    <a:bodyPr/>
                    <a:lstStyle/>
                    <a:p>
                      <a:r>
                        <a:rPr lang="et-EE" dirty="0" smtClean="0"/>
                        <a:t>s.h. tasandusfond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30 947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8 314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t-EE"/>
                    </a:p>
                  </a:txBody>
                  <a:tcPr/>
                </a:tc>
              </a:tr>
              <a:tr h="486187">
                <a:tc>
                  <a:txBody>
                    <a:bodyPr/>
                    <a:lstStyle/>
                    <a:p>
                      <a:r>
                        <a:rPr lang="et-EE" dirty="0" smtClean="0"/>
                        <a:t>Toetusfond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292 768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321 297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t-EE" dirty="0"/>
                    </a:p>
                  </a:txBody>
                  <a:tcPr/>
                </a:tc>
              </a:tr>
              <a:tr h="839173">
                <a:tc>
                  <a:txBody>
                    <a:bodyPr/>
                    <a:lstStyle/>
                    <a:p>
                      <a:r>
                        <a:rPr lang="et-EE" dirty="0" smtClean="0"/>
                        <a:t>Haridustoetus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210 925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253 614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t-EE" dirty="0"/>
                    </a:p>
                  </a:txBody>
                  <a:tcPr/>
                </a:tc>
              </a:tr>
              <a:tr h="839173">
                <a:tc>
                  <a:txBody>
                    <a:bodyPr/>
                    <a:lstStyle/>
                    <a:p>
                      <a:r>
                        <a:rPr lang="et-EE" dirty="0" smtClean="0"/>
                        <a:t>Kohalike teede korrashoid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34 010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45 314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t-EE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u kohatäid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489293"/>
              </p:ext>
            </p:extLst>
          </p:nvPr>
        </p:nvGraphicFramePr>
        <p:xfrm>
          <a:off x="0" y="56588"/>
          <a:ext cx="9144000" cy="681981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080225"/>
                <a:gridCol w="1653224"/>
                <a:gridCol w="1728371"/>
                <a:gridCol w="2104103"/>
                <a:gridCol w="1578077"/>
              </a:tblGrid>
              <a:tr h="502568">
                <a:tc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31.12.2015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%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Planeeritav 2016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%</a:t>
                      </a:r>
                      <a:endParaRPr lang="et-EE" dirty="0"/>
                    </a:p>
                  </a:txBody>
                  <a:tcPr/>
                </a:tc>
              </a:tr>
              <a:tr h="470118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u="none" strike="noStrike" dirty="0" smtClean="0"/>
                        <a:t> Kulud </a:t>
                      </a:r>
                      <a:r>
                        <a:rPr lang="et-EE" sz="1400" b="1" u="none" strike="noStrike" dirty="0"/>
                        <a:t>ja investeerimistegevus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u="none" strike="noStrike" dirty="0"/>
                        <a:t>1 293 138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 dirty="0"/>
                        <a:t>100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u="none" strike="noStrike" dirty="0"/>
                        <a:t>1 413 616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/>
                        <a:t>100</a:t>
                      </a:r>
                      <a:endParaRPr lang="et-EE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22472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u="none" strike="noStrike" dirty="0" smtClean="0"/>
                        <a:t> Üldised </a:t>
                      </a:r>
                      <a:r>
                        <a:rPr lang="et-EE" sz="1400" u="none" strike="noStrike" dirty="0"/>
                        <a:t>valitsemissektori </a:t>
                      </a:r>
                      <a:r>
                        <a:rPr lang="et-EE" sz="1400" u="none" strike="noStrike" dirty="0" smtClean="0"/>
                        <a:t> teenused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 dirty="0"/>
                        <a:t>153 004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 dirty="0"/>
                        <a:t>11,8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/>
                        <a:t>285 288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/>
                        <a:t>20,2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6755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u="none" strike="noStrike" dirty="0" smtClean="0"/>
                        <a:t> s.h.investeeringud</a:t>
                      </a:r>
                      <a:endParaRPr lang="et-EE" sz="1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 dirty="0"/>
                        <a:t>10 667</a:t>
                      </a:r>
                      <a:endParaRPr lang="et-EE" sz="1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t-EE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/>
                        <a:t>135 000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t-EE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6755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u="none" strike="noStrike" dirty="0" smtClean="0"/>
                        <a:t> Avalik </a:t>
                      </a:r>
                      <a:r>
                        <a:rPr lang="et-EE" sz="1400" u="none" strike="noStrike" dirty="0"/>
                        <a:t>kord ja julgeolek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/>
                        <a:t>1 034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 dirty="0"/>
                        <a:t>0,1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/>
                        <a:t>933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/>
                        <a:t>0,1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6755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u="none" strike="noStrike" dirty="0" smtClean="0"/>
                        <a:t> Majandus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/>
                        <a:t>81 293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 dirty="0"/>
                        <a:t>6,3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 dirty="0"/>
                        <a:t>69 861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 dirty="0"/>
                        <a:t>4,9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70118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 dirty="0" smtClean="0"/>
                        <a:t> s.h</a:t>
                      </a:r>
                      <a:r>
                        <a:rPr lang="nl-NL" sz="1400" u="none" strike="noStrike" dirty="0"/>
                        <a:t>. </a:t>
                      </a:r>
                      <a:r>
                        <a:rPr lang="nl-NL" sz="1400" u="none" strike="noStrike" dirty="0" err="1"/>
                        <a:t>teede</a:t>
                      </a:r>
                      <a:r>
                        <a:rPr lang="nl-NL" sz="1400" u="none" strike="noStrike" dirty="0"/>
                        <a:t> </a:t>
                      </a:r>
                      <a:r>
                        <a:rPr lang="nl-NL" sz="1400" u="none" strike="noStrike" dirty="0" err="1"/>
                        <a:t>korrashoid</a:t>
                      </a:r>
                      <a:r>
                        <a:rPr lang="nl-NL" sz="1400" u="none" strike="noStrike" dirty="0"/>
                        <a:t> ja </a:t>
                      </a:r>
                      <a:r>
                        <a:rPr lang="nl-NL" sz="1400" u="none" strike="noStrike" dirty="0" smtClean="0"/>
                        <a:t> </a:t>
                      </a:r>
                      <a:r>
                        <a:rPr lang="nl-NL" sz="1400" u="none" strike="noStrike" dirty="0" err="1" smtClean="0"/>
                        <a:t>investeering</a:t>
                      </a:r>
                      <a:r>
                        <a:rPr lang="nl-NL" sz="1400" u="none" strike="noStrike" dirty="0" smtClean="0"/>
                        <a:t> </a:t>
                      </a:r>
                      <a:r>
                        <a:rPr lang="nl-NL" sz="1400" u="none" strike="noStrike" dirty="0" err="1"/>
                        <a:t>teedesse</a:t>
                      </a:r>
                      <a:endParaRPr lang="nl-NL" sz="1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/>
                        <a:t>52 804</a:t>
                      </a:r>
                      <a:endParaRPr lang="et-EE" sz="14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t-EE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/>
                        <a:t>45 314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t-EE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6755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u="none" strike="noStrike" dirty="0" smtClean="0"/>
                        <a:t> Keskkonnakaitse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 dirty="0"/>
                        <a:t>22 838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/>
                        <a:t>1,8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/>
                        <a:t>20 810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 dirty="0"/>
                        <a:t>1,5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6755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u="none" strike="noStrike" dirty="0" smtClean="0"/>
                        <a:t> s.h.investeeringud</a:t>
                      </a:r>
                      <a:endParaRPr lang="et-EE" sz="1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/>
                        <a:t>3 240</a:t>
                      </a:r>
                      <a:endParaRPr lang="et-EE" sz="14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t-EE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/>
                        <a:t>0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t-EE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70118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u="none" strike="noStrike" dirty="0" smtClean="0"/>
                        <a:t> Elamu </a:t>
                      </a:r>
                      <a:r>
                        <a:rPr lang="et-EE" sz="1400" u="none" strike="noStrike" dirty="0"/>
                        <a:t>ja kommunaalmajandus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/>
                        <a:t>169 066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/>
                        <a:t>13,1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/>
                        <a:t>27 625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 dirty="0"/>
                        <a:t>2,0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6755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u="none" strike="noStrike" dirty="0" smtClean="0"/>
                        <a:t> s.h.investeeringud</a:t>
                      </a:r>
                      <a:endParaRPr lang="et-EE" sz="1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/>
                        <a:t>127 120</a:t>
                      </a:r>
                      <a:endParaRPr lang="et-EE" sz="14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t-EE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/>
                        <a:t>32 500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t-EE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6755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u="none" strike="noStrike" dirty="0" smtClean="0"/>
                        <a:t> Tervishoid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/>
                        <a:t>5 002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/>
                        <a:t>0,4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/>
                        <a:t>4 912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 dirty="0"/>
                        <a:t>0,3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70118">
                <a:tc>
                  <a:txBody>
                    <a:bodyPr/>
                    <a:lstStyle/>
                    <a:p>
                      <a:pPr algn="l" fontAlgn="b"/>
                      <a:r>
                        <a:rPr lang="nn-NO" sz="1400" u="none" strike="noStrike" dirty="0" smtClean="0"/>
                        <a:t> </a:t>
                      </a:r>
                      <a:r>
                        <a:rPr lang="nn-NO" sz="1400" u="none" strike="noStrike" dirty="0" err="1" smtClean="0"/>
                        <a:t>Vaba</a:t>
                      </a:r>
                      <a:r>
                        <a:rPr lang="nn-NO" sz="1400" u="none" strike="noStrike" dirty="0" smtClean="0"/>
                        <a:t> </a:t>
                      </a:r>
                      <a:r>
                        <a:rPr lang="nn-NO" sz="1400" u="none" strike="noStrike" dirty="0" err="1"/>
                        <a:t>aeg</a:t>
                      </a:r>
                      <a:r>
                        <a:rPr lang="nn-NO" sz="1400" u="none" strike="noStrike" dirty="0"/>
                        <a:t>, </a:t>
                      </a:r>
                      <a:r>
                        <a:rPr lang="nn-NO" sz="1400" u="none" strike="noStrike" dirty="0" err="1"/>
                        <a:t>kultuur</a:t>
                      </a:r>
                      <a:r>
                        <a:rPr lang="nn-NO" sz="1400" u="none" strike="noStrike" dirty="0"/>
                        <a:t> ja </a:t>
                      </a:r>
                      <a:r>
                        <a:rPr lang="nn-NO" sz="1400" u="none" strike="noStrike" dirty="0" err="1"/>
                        <a:t>religioon</a:t>
                      </a:r>
                      <a:endParaRPr lang="nn-NO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/>
                        <a:t>175 389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 dirty="0"/>
                        <a:t>13,6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/>
                        <a:t>248 464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 dirty="0"/>
                        <a:t>17,6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6755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u="none" strike="noStrike" dirty="0" smtClean="0"/>
                        <a:t> s.h.investeeringud</a:t>
                      </a:r>
                      <a:endParaRPr lang="et-EE" sz="1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/>
                        <a:t>0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t-EE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/>
                        <a:t>80 000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t-EE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6755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u="none" strike="noStrike" dirty="0" smtClean="0"/>
                        <a:t> Haridus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/>
                        <a:t>581 891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/>
                        <a:t>45,0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/>
                        <a:t>634 686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 dirty="0"/>
                        <a:t>44,9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6755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u="none" strike="noStrike" dirty="0" smtClean="0"/>
                        <a:t> s.h.investeeringud</a:t>
                      </a:r>
                      <a:endParaRPr lang="et-EE" sz="1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/>
                        <a:t>0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t-EE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/>
                        <a:t>8 000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t-EE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6755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u="none" strike="noStrike" dirty="0" smtClean="0"/>
                        <a:t> Sotsiaalne </a:t>
                      </a:r>
                      <a:r>
                        <a:rPr lang="et-EE" sz="1400" u="none" strike="noStrike" dirty="0"/>
                        <a:t>kaitse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 dirty="0"/>
                        <a:t>103 621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/>
                        <a:t>8,0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/>
                        <a:t>121 037</a:t>
                      </a:r>
                      <a:endParaRPr lang="et-EE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u="none" strike="noStrike" dirty="0"/>
                        <a:t>8,6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509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VALLA TEED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t-EE" dirty="0" smtClean="0"/>
              <a:t>Kohalikud teed kokku 88,18 km </a:t>
            </a:r>
          </a:p>
          <a:p>
            <a:pPr marL="0" indent="0">
              <a:buNone/>
            </a:pPr>
            <a:r>
              <a:rPr lang="et-EE" dirty="0" smtClean="0"/>
              <a:t>- </a:t>
            </a:r>
            <a:r>
              <a:rPr lang="et-EE" sz="3000" dirty="0" smtClean="0"/>
              <a:t>neist kohalikud maanteed 33,99 km</a:t>
            </a:r>
          </a:p>
          <a:p>
            <a:r>
              <a:rPr lang="et-EE" dirty="0" smtClean="0"/>
              <a:t>Erateed 52,589 km</a:t>
            </a:r>
          </a:p>
          <a:p>
            <a:pPr>
              <a:buFontTx/>
              <a:buChar char="-"/>
            </a:pPr>
            <a:r>
              <a:rPr lang="et-EE" dirty="0" smtClean="0"/>
              <a:t>neist avaliku kasutuse lepinguga 33,302 km</a:t>
            </a:r>
          </a:p>
          <a:p>
            <a:r>
              <a:rPr lang="et-EE" dirty="0" smtClean="0"/>
              <a:t>Metsateed 1,601 km</a:t>
            </a:r>
          </a:p>
          <a:p>
            <a:r>
              <a:rPr lang="et-EE" dirty="0" smtClean="0"/>
              <a:t>Mustkattega teed 4,98 km</a:t>
            </a:r>
          </a:p>
          <a:p>
            <a:r>
              <a:rPr lang="et-EE" dirty="0" smtClean="0"/>
              <a:t>Asfaltbetoonkattega teed 5,85 km</a:t>
            </a:r>
          </a:p>
          <a:p>
            <a:r>
              <a:rPr lang="et-EE" dirty="0" smtClean="0"/>
              <a:t>Kruusateed 67,315 km</a:t>
            </a:r>
          </a:p>
          <a:p>
            <a:r>
              <a:rPr lang="et-EE" dirty="0" smtClean="0"/>
              <a:t>Pinnasteed 8,018 km</a:t>
            </a:r>
          </a:p>
          <a:p>
            <a:r>
              <a:rPr lang="et-EE" dirty="0"/>
              <a:t>M</a:t>
            </a:r>
            <a:r>
              <a:rPr lang="et-EE" dirty="0" smtClean="0"/>
              <a:t>ääratlemata kattega 2,017 km</a:t>
            </a:r>
          </a:p>
          <a:p>
            <a:endParaRPr lang="et-EE" dirty="0"/>
          </a:p>
        </p:txBody>
      </p:sp>
      <p:pic>
        <p:nvPicPr>
          <p:cNvPr id="4" name="Picture 4" descr="Imavere_valla_vapp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029207" cy="1196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    TULEVASED INVESTEERINGUD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Üürielamispinna loomine</a:t>
            </a:r>
          </a:p>
          <a:p>
            <a:r>
              <a:rPr lang="et-EE" dirty="0" smtClean="0"/>
              <a:t>Kergliiklustee Imavere - </a:t>
            </a:r>
            <a:r>
              <a:rPr lang="et-EE" dirty="0" err="1" smtClean="0"/>
              <a:t>Eistvere</a:t>
            </a:r>
            <a:endParaRPr lang="et-EE" dirty="0" smtClean="0"/>
          </a:p>
          <a:p>
            <a:r>
              <a:rPr lang="et-EE" dirty="0" smtClean="0"/>
              <a:t>Kergliiklustee Kadastiku tee piirkonnas</a:t>
            </a:r>
          </a:p>
          <a:p>
            <a:r>
              <a:rPr lang="et-EE" dirty="0" smtClean="0"/>
              <a:t>Põhikooli renoveerimine</a:t>
            </a:r>
          </a:p>
          <a:p>
            <a:r>
              <a:rPr lang="et-EE" dirty="0" err="1" smtClean="0"/>
              <a:t>Taadikvere</a:t>
            </a:r>
            <a:r>
              <a:rPr lang="et-EE" dirty="0" smtClean="0"/>
              <a:t> ÜVK</a:t>
            </a:r>
          </a:p>
          <a:p>
            <a:r>
              <a:rPr lang="et-EE" dirty="0" smtClean="0"/>
              <a:t>Tööstusküla piirkonna infrastruktuuri väljaehitamine (tee, vesi, kanalisatsioon)</a:t>
            </a:r>
          </a:p>
        </p:txBody>
      </p:sp>
      <p:pic>
        <p:nvPicPr>
          <p:cNvPr id="4" name="Picture 3" descr="Imavere_valla_vapp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029207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5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HALLATAVAD ASUTUSED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19256" cy="3849291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t-EE" dirty="0" smtClean="0"/>
              <a:t>Mõmmi lasteaias </a:t>
            </a:r>
            <a:r>
              <a:rPr lang="en-US" dirty="0" smtClean="0"/>
              <a:t>on </a:t>
            </a:r>
            <a:r>
              <a:rPr lang="en-US" dirty="0" err="1" smtClean="0"/>
              <a:t>kokku</a:t>
            </a:r>
            <a:r>
              <a:rPr lang="en-US" dirty="0" smtClean="0"/>
              <a:t> 58 last!</a:t>
            </a:r>
          </a:p>
          <a:p>
            <a:r>
              <a:rPr lang="en-US" sz="2800" dirty="0" err="1" smtClean="0"/>
              <a:t>Kaisumõmmid</a:t>
            </a:r>
            <a:r>
              <a:rPr lang="en-US" sz="2800" dirty="0" smtClean="0"/>
              <a:t>- </a:t>
            </a:r>
            <a:r>
              <a:rPr lang="en-US" sz="2800" dirty="0" err="1" smtClean="0"/>
              <a:t>kuni</a:t>
            </a:r>
            <a:r>
              <a:rPr lang="en-US" sz="2800" dirty="0" smtClean="0"/>
              <a:t> 3 </a:t>
            </a:r>
            <a:r>
              <a:rPr lang="en-US" sz="2800" dirty="0" err="1" smtClean="0"/>
              <a:t>aastased</a:t>
            </a:r>
            <a:r>
              <a:rPr lang="en-US" sz="2800" dirty="0" smtClean="0"/>
              <a:t> lapsed</a:t>
            </a:r>
          </a:p>
          <a:p>
            <a:r>
              <a:rPr lang="en-US" sz="2800" dirty="0" err="1" smtClean="0"/>
              <a:t>Müramõmmid</a:t>
            </a:r>
            <a:r>
              <a:rPr lang="en-US" sz="2800" dirty="0" smtClean="0"/>
              <a:t>- </a:t>
            </a:r>
            <a:r>
              <a:rPr lang="en-US" sz="2800" dirty="0" err="1" smtClean="0"/>
              <a:t>kuni</a:t>
            </a:r>
            <a:r>
              <a:rPr lang="en-US" sz="2800" dirty="0" smtClean="0"/>
              <a:t> 5 </a:t>
            </a:r>
            <a:r>
              <a:rPr lang="en-US" sz="2800" dirty="0" err="1" smtClean="0"/>
              <a:t>aastased</a:t>
            </a:r>
            <a:r>
              <a:rPr lang="en-US" sz="2800" dirty="0" smtClean="0"/>
              <a:t> lapsed</a:t>
            </a:r>
          </a:p>
          <a:p>
            <a:r>
              <a:rPr lang="en-US" sz="2800" dirty="0" err="1" smtClean="0"/>
              <a:t>Marumõmmid</a:t>
            </a:r>
            <a:r>
              <a:rPr lang="en-US" sz="2800" dirty="0" smtClean="0"/>
              <a:t>- </a:t>
            </a:r>
            <a:r>
              <a:rPr lang="en-US" sz="2800" dirty="0" err="1" smtClean="0"/>
              <a:t>kuni</a:t>
            </a:r>
            <a:r>
              <a:rPr lang="en-US" sz="2800" dirty="0" smtClean="0"/>
              <a:t> 7 </a:t>
            </a:r>
            <a:r>
              <a:rPr lang="en-US" sz="2800" dirty="0" err="1" smtClean="0"/>
              <a:t>aastased</a:t>
            </a:r>
            <a:r>
              <a:rPr lang="en-US" sz="2800" dirty="0" smtClean="0"/>
              <a:t> lapsed</a:t>
            </a:r>
            <a:br>
              <a:rPr lang="en-US" sz="2800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sz="3000" dirty="0" smtClean="0"/>
              <a:t>Personal 1</a:t>
            </a:r>
            <a:r>
              <a:rPr lang="et-EE" sz="3000" dirty="0" smtClean="0"/>
              <a:t>7 + 1 (tugiisik)</a:t>
            </a:r>
            <a:r>
              <a:rPr lang="en-US" sz="3000" dirty="0" smtClean="0"/>
              <a:t> </a:t>
            </a:r>
            <a:endParaRPr lang="en-US" sz="3000" dirty="0"/>
          </a:p>
        </p:txBody>
      </p:sp>
      <p:pic>
        <p:nvPicPr>
          <p:cNvPr id="4" name="Picture 3" descr="Imavere_valla_vapp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029207" cy="1196752"/>
          </a:xfrm>
          <a:prstGeom prst="rect">
            <a:avLst/>
          </a:prstGeom>
        </p:spPr>
      </p:pic>
      <p:pic>
        <p:nvPicPr>
          <p:cNvPr id="5" name="Picture 4" descr="Screen Shot 2016-02-28 at 22.54.1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6948264" cy="197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2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1076</TotalTime>
  <Words>699</Words>
  <Application>Microsoft Office PowerPoint</Application>
  <PresentationFormat>On-screen Show (4:3)</PresentationFormat>
  <Paragraphs>311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 Imavere vald  Vallavolikogu esimees  Eve Okas   01.03.2016 </vt:lpstr>
      <vt:lpstr>AJALUGU</vt:lpstr>
      <vt:lpstr>IMAVERE VALD</vt:lpstr>
      <vt:lpstr>FINANTSKOHUSTUSED</vt:lpstr>
      <vt:lpstr>PowerPoint Presentation</vt:lpstr>
      <vt:lpstr>PowerPoint Presentation</vt:lpstr>
      <vt:lpstr>VALLA TEED</vt:lpstr>
      <vt:lpstr>    TULEVASED INVESTEERINGUD</vt:lpstr>
      <vt:lpstr>HALLATAVAD ASUTUSED</vt:lpstr>
      <vt:lpstr>Imavere Põhikool</vt:lpstr>
      <vt:lpstr>Imavere Valla Avatud  Noortekeskus</vt:lpstr>
      <vt:lpstr> Imavere Rahvamaja </vt:lpstr>
      <vt:lpstr>Käsukonna külamaja *ürituste korraldamine koostöös Imavere Rahvamajaga</vt:lpstr>
      <vt:lpstr>Imavere Päevakeskus</vt:lpstr>
      <vt:lpstr>Imavere Kodutare</vt:lpstr>
      <vt:lpstr>       SPORT</vt:lpstr>
      <vt:lpstr>KODANIKUÜHISKOND</vt:lpstr>
      <vt:lpstr>Nutikate laste fond</vt:lpstr>
      <vt:lpstr>Elu Edendajate  tunnustamise üritus</vt:lpstr>
      <vt:lpstr>   VALLA OSALUSEGA ÜHINGUD</vt:lpstr>
      <vt:lpstr>KUULUVUS ÜHINGUSSE VÕI LIITU</vt:lpstr>
      <vt:lpstr>OÜ Imavere Soojus</vt:lpstr>
      <vt:lpstr>ETTEVÕTLUS</vt:lpstr>
      <vt:lpstr>SUURIMAD TÖÖANDJAD</vt:lpstr>
      <vt:lpstr>TURISM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IMAVERE VALD 2016</dc:title>
  <dc:creator>Teele Hunt</dc:creator>
  <cp:lastModifiedBy>kasutaja</cp:lastModifiedBy>
  <cp:revision>123</cp:revision>
  <dcterms:created xsi:type="dcterms:W3CDTF">2016-01-27T12:18:04Z</dcterms:created>
  <dcterms:modified xsi:type="dcterms:W3CDTF">2016-03-01T10:53:56Z</dcterms:modified>
</cp:coreProperties>
</file>