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7" r:id="rId3"/>
    <p:sldId id="268" r:id="rId4"/>
    <p:sldId id="258" r:id="rId5"/>
    <p:sldId id="265" r:id="rId6"/>
    <p:sldId id="263" r:id="rId7"/>
    <p:sldId id="262" r:id="rId8"/>
    <p:sldId id="259" r:id="rId9"/>
    <p:sldId id="260" r:id="rId10"/>
    <p:sldId id="266" r:id="rId11"/>
    <p:sldId id="269" r:id="rId12"/>
    <p:sldId id="272" r:id="rId13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076" autoAdjust="0"/>
  </p:normalViewPr>
  <p:slideViewPr>
    <p:cSldViewPr>
      <p:cViewPr>
        <p:scale>
          <a:sx n="85" d="100"/>
          <a:sy n="85" d="100"/>
        </p:scale>
        <p:origin x="-1110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Eelarve 2015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Sheet1!$A$2:$A$7</c:f>
              <c:strCache>
                <c:ptCount val="6"/>
                <c:pt idx="0">
                  <c:v>Haridus</c:v>
                </c:pt>
                <c:pt idx="1">
                  <c:v>Vaba aeg, kultuur ja religioon</c:v>
                </c:pt>
                <c:pt idx="2">
                  <c:v>Majandus, keskkond</c:v>
                </c:pt>
                <c:pt idx="3">
                  <c:v>Üldised valitsussektori teenused</c:v>
                </c:pt>
                <c:pt idx="4">
                  <c:v>Sotsiaalne kaitse</c:v>
                </c:pt>
                <c:pt idx="5">
                  <c:v>Muud kulud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2128100</c:v>
                </c:pt>
                <c:pt idx="1">
                  <c:v>243600</c:v>
                </c:pt>
                <c:pt idx="2">
                  <c:v>398900</c:v>
                </c:pt>
                <c:pt idx="3" formatCode="#,##0">
                  <c:v>569500</c:v>
                </c:pt>
                <c:pt idx="4">
                  <c:v>251800</c:v>
                </c:pt>
                <c:pt idx="5">
                  <c:v>1500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5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C3691-2EA6-4CE9-BB6E-D8E947CE590F}" type="datetimeFigureOut">
              <a:rPr lang="et-EE" smtClean="0"/>
              <a:t>29.02.2016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83F78-B63E-422E-BD04-05FF250C36D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11475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Elanike arvu muutus: 2006.a oli 4473 inimest, aastas</a:t>
            </a:r>
            <a:r>
              <a:rPr lang="et-EE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vähenemine üle 1% elanikkonnast. </a:t>
            </a:r>
            <a:r>
              <a:rPr lang="et-EE" dirty="0" smtClean="0"/>
              <a:t>Vähenenud on nii laste kui ka noorte arv, eriti 7.–15. aastaste arv (kokku 36%). Tööealiste elanikke arv püsib stabiilne 65% ümber. Eakate arv on mõnevõrra suurenenud.</a:t>
            </a:r>
            <a:endParaRPr lang="et-E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t-E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t-E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Elanike üldarv 3708, nendest mehi 1864, naisi 1844.</a:t>
            </a:r>
          </a:p>
          <a:p>
            <a:r>
              <a:rPr lang="et-E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vanus 0-6. a - 224, nendest mehi 113, naisi 111;</a:t>
            </a:r>
          </a:p>
          <a:p>
            <a:r>
              <a:rPr lang="et-E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vanus 7-15. a - 309, nendest mehi 160, naisi 149;</a:t>
            </a:r>
          </a:p>
          <a:p>
            <a:r>
              <a:rPr lang="et-E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vanus 16-64. a - 2445 , nendest mehi 1333, naisi 1112;</a:t>
            </a:r>
          </a:p>
          <a:p>
            <a:r>
              <a:rPr lang="et-E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vanus 65-… a - 730, nendest mehi 258, naisi 472. </a:t>
            </a:r>
          </a:p>
          <a:p>
            <a:r>
              <a:rPr lang="et-E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2015. a sündis 28 last, nendest 14 poissi ja 14 tüdrukut.</a:t>
            </a:r>
          </a:p>
          <a:p>
            <a:r>
              <a:rPr lang="et-E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2015. a suri 53 inimest, nendest 28 meest ja 25 naist.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t-EE" altLang="et-E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1200" dirty="0" smtClean="0"/>
              <a:t>AS Hoolekandeteenused Võisiku Kodu, kus on ca 180 RR valla elanikku ja ca 90 eestkostetavat </a:t>
            </a:r>
            <a:endParaRPr lang="et-EE" altLang="et-E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83F78-B63E-422E-BD04-05FF250C36D6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66145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Füüsilise isiku tulumaks ca 52% eelarvest, 2015.a</a:t>
            </a:r>
            <a:r>
              <a:rPr lang="et-EE" baseline="0" dirty="0" smtClean="0"/>
              <a:t> kasv võrreldes 2014. a oli 10%</a:t>
            </a:r>
            <a:endParaRPr lang="et-EE" dirty="0" smtClean="0"/>
          </a:p>
          <a:p>
            <a:r>
              <a:rPr lang="et-EE" dirty="0" smtClean="0"/>
              <a:t>Kaevandamisõiguse tasu ca 4%</a:t>
            </a:r>
          </a:p>
          <a:p>
            <a:r>
              <a:rPr lang="et-EE" dirty="0" smtClean="0"/>
              <a:t>Maamaks ca 4%</a:t>
            </a:r>
          </a:p>
          <a:p>
            <a:endParaRPr lang="et-EE" dirty="0" smtClean="0"/>
          </a:p>
          <a:p>
            <a:r>
              <a:rPr lang="et-EE" dirty="0" smtClean="0"/>
              <a:t>KOV</a:t>
            </a:r>
            <a:r>
              <a:rPr lang="et-EE" baseline="0" dirty="0" smtClean="0"/>
              <a:t> </a:t>
            </a:r>
            <a:r>
              <a:rPr lang="et-EE" dirty="0" smtClean="0"/>
              <a:t>elanike arv 01.01.14 elanike arv 01.01.15 elanike arv 01.01.16 elanike arvu muutus 2015 elanike arvu muutus 2016 	jaan 2015</a:t>
            </a:r>
            <a:r>
              <a:rPr lang="et-EE" baseline="0" dirty="0" smtClean="0"/>
              <a:t> </a:t>
            </a:r>
            <a:r>
              <a:rPr lang="et-EE" dirty="0" smtClean="0"/>
              <a:t>jaan 2016</a:t>
            </a:r>
            <a:r>
              <a:rPr lang="et-EE" baseline="0" dirty="0" smtClean="0"/>
              <a:t> </a:t>
            </a:r>
            <a:r>
              <a:rPr lang="et-EE" dirty="0" smtClean="0"/>
              <a:t>kasv  %</a:t>
            </a:r>
            <a:r>
              <a:rPr lang="et-EE" baseline="0" dirty="0" smtClean="0"/>
              <a:t> </a:t>
            </a:r>
            <a:r>
              <a:rPr lang="et-EE" dirty="0" smtClean="0"/>
              <a:t>+,- tulumaks 1 elaniku kohta jaan 2016</a:t>
            </a:r>
          </a:p>
          <a:p>
            <a:r>
              <a:rPr lang="et-EE" dirty="0" smtClean="0"/>
              <a:t>Kolga-Jaani vald	1 480	1 461	1 457	-19	-4		60 678	76 261	26%	15 583	52	</a:t>
            </a:r>
          </a:p>
          <a:p>
            <a:r>
              <a:rPr lang="et-EE" dirty="0" smtClean="0"/>
              <a:t>Pajusi vald		1 352	1 292	1 302	-60	10		63 124	77 510	23%	14 386	60	</a:t>
            </a:r>
          </a:p>
          <a:p>
            <a:r>
              <a:rPr lang="et-EE" dirty="0" smtClean="0"/>
              <a:t>Põltsamaa linn		4 380	4 292	4 244	-88	-48		217 711	245 679	13%	27 968	58	</a:t>
            </a:r>
          </a:p>
          <a:p>
            <a:r>
              <a:rPr lang="et-EE" dirty="0" smtClean="0"/>
              <a:t>Kõo vald		1 130	1 101	1 057	-29	-44		49 434	54 645	11%	5 211	52	</a:t>
            </a:r>
          </a:p>
          <a:p>
            <a:r>
              <a:rPr lang="et-EE" dirty="0" smtClean="0"/>
              <a:t>Põltsamaa vald	3 833	3 761	3 708	-72	-53		170 722	187 399	10%	16 677	51	</a:t>
            </a:r>
          </a:p>
          <a:p>
            <a:r>
              <a:rPr lang="et-EE" dirty="0" smtClean="0"/>
              <a:t>Imavere vald		917	928	912	11	-16		49 335	52 650	7%	3 315	58	</a:t>
            </a:r>
          </a:p>
          <a:p>
            <a:r>
              <a:rPr lang="et-EE" dirty="0" smtClean="0"/>
              <a:t>Puurmani vald		1 598	1 536	1 533	-62	-3		73 577	76 340	4%	2 763	50	</a:t>
            </a:r>
          </a:p>
          <a:p>
            <a:r>
              <a:rPr lang="et-EE" dirty="0" smtClean="0"/>
              <a:t>		14 690	14 371	14 213	-319	-158		684 581	770 484	13%	85 903	54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83F78-B63E-422E-BD04-05FF250C36D6}" type="slidenum">
              <a:rPr lang="et-EE" smtClean="0"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59312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Võisiku vee- ja kanalisatsioonitrasside renoveerimise ja jäätmejaama kanalisatsiooni täiustamise omaosalus 187 000 eurot, </a:t>
            </a:r>
          </a:p>
          <a:p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t-E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Kuigu</a:t>
            </a:r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tee renoveerimine 76 000 eurot,   </a:t>
            </a:r>
          </a:p>
          <a:p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Lustivere Põhikooli katuse renoveerimine 72 000 eurot,</a:t>
            </a:r>
          </a:p>
          <a:p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Pajusi-Põltsamaa kergliiklustee omaosalus 64 000 eurot,</a:t>
            </a:r>
          </a:p>
          <a:p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mängväljaku rajamine Lustiverre  40 000 eurot, </a:t>
            </a:r>
          </a:p>
          <a:p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Adavere Põhikooli treppide remont 20 000 eurot,</a:t>
            </a:r>
          </a:p>
          <a:p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t-E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Annikvere</a:t>
            </a:r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kergliiklustee projekt 14 000 eurot,</a:t>
            </a:r>
          </a:p>
          <a:p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Lustivere Hooldekodu terrassi remont 10 000 eurot</a:t>
            </a:r>
          </a:p>
          <a:p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t-E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Esku-Kamari</a:t>
            </a:r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Kooli parkla renoveerimine 3 000 eurot.</a:t>
            </a:r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83F78-B63E-422E-BD04-05FF250C36D6}" type="slidenum">
              <a:rPr lang="et-EE" smtClean="0"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63698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Raamatukogus kaks</a:t>
            </a:r>
            <a:r>
              <a:rPr lang="et-EE" baseline="0" dirty="0" smtClean="0"/>
              <a:t> töötajat, laenutuskohti kolm. Adaveres 1,0 kohta ja </a:t>
            </a:r>
            <a:r>
              <a:rPr lang="et-EE" baseline="0" dirty="0" err="1" smtClean="0"/>
              <a:t>Eskus</a:t>
            </a:r>
            <a:r>
              <a:rPr lang="et-EE" baseline="0" dirty="0" smtClean="0"/>
              <a:t> 0,5 kohta ning Lustiveres 0,5 kohta</a:t>
            </a:r>
          </a:p>
          <a:p>
            <a:r>
              <a:rPr lang="et-EE" baseline="0" dirty="0" smtClean="0"/>
              <a:t>Lustivere HK 27 töötajat ja 65 klienti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83F78-B63E-422E-BD04-05FF250C36D6}" type="slidenum">
              <a:rPr lang="et-EE" smtClean="0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40861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Kamari kergliiklustee Pikk tn-ametikool-Kamari järv, </a:t>
            </a:r>
            <a:r>
              <a:rPr lang="et-EE" dirty="0" err="1" smtClean="0"/>
              <a:t>Pauastvere</a:t>
            </a:r>
            <a:r>
              <a:rPr lang="et-EE" dirty="0" smtClean="0"/>
              <a:t>-Võhmanõmme (mõlemad valgustusega)</a:t>
            </a:r>
          </a:p>
          <a:p>
            <a:r>
              <a:rPr lang="et-EE" dirty="0" err="1" smtClean="0"/>
              <a:t>Välisvalgustus</a:t>
            </a:r>
            <a:r>
              <a:rPr lang="et-EE" dirty="0" smtClean="0"/>
              <a:t>: Lustivere, Adavere, Kamari, </a:t>
            </a:r>
            <a:r>
              <a:rPr lang="et-EE" dirty="0" err="1" smtClean="0"/>
              <a:t>Esku</a:t>
            </a:r>
            <a:r>
              <a:rPr lang="et-EE" dirty="0" smtClean="0"/>
              <a:t>, </a:t>
            </a:r>
            <a:r>
              <a:rPr lang="et-EE" dirty="0" err="1" smtClean="0"/>
              <a:t>hajaasustuse</a:t>
            </a:r>
            <a:r>
              <a:rPr lang="et-EE" dirty="0" smtClean="0"/>
              <a:t> külakeskustes Võisikul, Vitsjärvel,</a:t>
            </a:r>
            <a:r>
              <a:rPr lang="et-EE" baseline="0" dirty="0" smtClean="0"/>
              <a:t> </a:t>
            </a:r>
            <a:r>
              <a:rPr lang="et-EE" baseline="0" dirty="0" err="1" smtClean="0"/>
              <a:t>Puiatus</a:t>
            </a:r>
            <a:r>
              <a:rPr lang="et-EE" baseline="0" dirty="0" smtClean="0"/>
              <a:t> ja </a:t>
            </a:r>
            <a:r>
              <a:rPr lang="et-EE" baseline="0" dirty="0" err="1" smtClean="0"/>
              <a:t>Annikveres</a:t>
            </a:r>
            <a:endParaRPr lang="et-E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 smtClean="0"/>
              <a:t>Vee- ja kanalisatsioonisüsteemid – </a:t>
            </a:r>
            <a:r>
              <a:rPr lang="et-EE" dirty="0" err="1" smtClean="0"/>
              <a:t>tiheasustusladel</a:t>
            </a:r>
            <a:r>
              <a:rPr lang="et-EE" dirty="0" smtClean="0"/>
              <a:t> välja ehitatud, plaanis </a:t>
            </a:r>
            <a:r>
              <a:rPr lang="et-EE" dirty="0" err="1" smtClean="0"/>
              <a:t>Neanurme</a:t>
            </a:r>
            <a:r>
              <a:rPr lang="et-EE" dirty="0" smtClean="0"/>
              <a:t>, Võisiku ja Väike-Kamari</a:t>
            </a:r>
            <a:r>
              <a:rPr lang="et-EE" baseline="0" dirty="0" smtClean="0"/>
              <a:t> (ametikool)</a:t>
            </a:r>
            <a:endParaRPr lang="et-E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83F78-B63E-422E-BD04-05FF250C36D6}" type="slidenum">
              <a:rPr lang="et-EE" smtClean="0"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61418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altLang="et-EE" dirty="0" smtClean="0"/>
              <a:t>2005.a</a:t>
            </a:r>
            <a:r>
              <a:rPr lang="et-EE" altLang="et-EE" baseline="0" dirty="0" smtClean="0"/>
              <a:t> aasta küla Kamari ja 2013.a aasta küla Lustivere külade piirkond</a:t>
            </a:r>
            <a:endParaRPr lang="et-EE" altLang="et-EE" dirty="0" smtClean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83F78-B63E-422E-BD04-05FF250C36D6}" type="slidenum">
              <a:rPr lang="et-EE" smtClean="0"/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57805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888F-90AB-485C-9D1C-09C06208E399}" type="datetimeFigureOut">
              <a:rPr lang="et-EE" smtClean="0"/>
              <a:t>29.02.2016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E3AE-7845-404D-AB4A-CFCE2CBF62D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1068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888F-90AB-485C-9D1C-09C06208E399}" type="datetimeFigureOut">
              <a:rPr lang="et-EE" smtClean="0"/>
              <a:t>29.02.2016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E3AE-7845-404D-AB4A-CFCE2CBF62D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38983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888F-90AB-485C-9D1C-09C06208E399}" type="datetimeFigureOut">
              <a:rPr lang="et-EE" smtClean="0"/>
              <a:t>29.02.2016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E3AE-7845-404D-AB4A-CFCE2CBF62DE}" type="slidenum">
              <a:rPr lang="et-EE" smtClean="0"/>
              <a:t>‹#›</a:t>
            </a:fld>
            <a:endParaRPr lang="et-EE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5326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888F-90AB-485C-9D1C-09C06208E399}" type="datetimeFigureOut">
              <a:rPr lang="et-EE" smtClean="0"/>
              <a:t>29.02.2016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E3AE-7845-404D-AB4A-CFCE2CBF62D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38166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888F-90AB-485C-9D1C-09C06208E399}" type="datetimeFigureOut">
              <a:rPr lang="et-EE" smtClean="0"/>
              <a:t>29.02.2016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E3AE-7845-404D-AB4A-CFCE2CBF62DE}" type="slidenum">
              <a:rPr lang="et-EE" smtClean="0"/>
              <a:t>‹#›</a:t>
            </a:fld>
            <a:endParaRPr lang="et-EE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0314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888F-90AB-485C-9D1C-09C06208E399}" type="datetimeFigureOut">
              <a:rPr lang="et-EE" smtClean="0"/>
              <a:t>29.02.2016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E3AE-7845-404D-AB4A-CFCE2CBF62D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40047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888F-90AB-485C-9D1C-09C06208E399}" type="datetimeFigureOut">
              <a:rPr lang="et-EE" smtClean="0"/>
              <a:t>29.02.2016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E3AE-7845-404D-AB4A-CFCE2CBF62D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38411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888F-90AB-485C-9D1C-09C06208E399}" type="datetimeFigureOut">
              <a:rPr lang="et-EE" smtClean="0"/>
              <a:t>29.02.2016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E3AE-7845-404D-AB4A-CFCE2CBF62D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24619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888F-90AB-485C-9D1C-09C06208E399}" type="datetimeFigureOut">
              <a:rPr lang="et-EE" smtClean="0"/>
              <a:t>29.02.2016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E3AE-7845-404D-AB4A-CFCE2CBF62D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94714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888F-90AB-485C-9D1C-09C06208E399}" type="datetimeFigureOut">
              <a:rPr lang="et-EE" smtClean="0"/>
              <a:t>29.02.2016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E3AE-7845-404D-AB4A-CFCE2CBF62D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40446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888F-90AB-485C-9D1C-09C06208E399}" type="datetimeFigureOut">
              <a:rPr lang="et-EE" smtClean="0"/>
              <a:t>29.02.2016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E3AE-7845-404D-AB4A-CFCE2CBF62D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2963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888F-90AB-485C-9D1C-09C06208E399}" type="datetimeFigureOut">
              <a:rPr lang="et-EE" smtClean="0"/>
              <a:t>29.02.2016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E3AE-7845-404D-AB4A-CFCE2CBF62D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7222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888F-90AB-485C-9D1C-09C06208E399}" type="datetimeFigureOut">
              <a:rPr lang="et-EE" smtClean="0"/>
              <a:t>29.02.2016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E3AE-7845-404D-AB4A-CFCE2CBF62D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28875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888F-90AB-485C-9D1C-09C06208E399}" type="datetimeFigureOut">
              <a:rPr lang="et-EE" smtClean="0"/>
              <a:t>29.02.2016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E3AE-7845-404D-AB4A-CFCE2CBF62D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79335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888F-90AB-485C-9D1C-09C06208E399}" type="datetimeFigureOut">
              <a:rPr lang="et-EE" smtClean="0"/>
              <a:t>29.02.2016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E3AE-7845-404D-AB4A-CFCE2CBF62D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5608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888F-90AB-485C-9D1C-09C06208E399}" type="datetimeFigureOut">
              <a:rPr lang="et-EE" smtClean="0"/>
              <a:t>29.02.2016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E3AE-7845-404D-AB4A-CFCE2CBF62D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04158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2888F-90AB-485C-9D1C-09C06208E399}" type="datetimeFigureOut">
              <a:rPr lang="et-EE" smtClean="0"/>
              <a:t>29.02.2016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EFEE3AE-7845-404D-AB4A-CFCE2CBF62D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2899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Põltsamaa vald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01.03.2016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226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3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Kultuuri- ja seltsitegevus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09599" y="1988840"/>
            <a:ext cx="2954289" cy="4052523"/>
          </a:xfrm>
        </p:spPr>
        <p:txBody>
          <a:bodyPr>
            <a:normAutofit/>
          </a:bodyPr>
          <a:lstStyle/>
          <a:p>
            <a:r>
              <a:rPr lang="et-EE" dirty="0"/>
              <a:t>Kamari Haridusselts / Kamari </a:t>
            </a:r>
            <a:r>
              <a:rPr lang="et-EE" dirty="0" smtClean="0"/>
              <a:t>Seltsimaja</a:t>
            </a:r>
            <a:endParaRPr lang="et-EE" dirty="0"/>
          </a:p>
          <a:p>
            <a:r>
              <a:rPr lang="et-EE" dirty="0"/>
              <a:t>Adavere Mõisa Selts </a:t>
            </a:r>
            <a:r>
              <a:rPr lang="et-EE" dirty="0" smtClean="0"/>
              <a:t>/ Adavere </a:t>
            </a:r>
            <a:r>
              <a:rPr lang="et-EE" dirty="0"/>
              <a:t>vaba aja </a:t>
            </a:r>
            <a:r>
              <a:rPr lang="et-EE" dirty="0" smtClean="0"/>
              <a:t>keskus</a:t>
            </a:r>
            <a:endParaRPr lang="et-EE" dirty="0"/>
          </a:p>
          <a:p>
            <a:r>
              <a:rPr lang="et-EE" dirty="0"/>
              <a:t>Lustivere Külaselts </a:t>
            </a:r>
            <a:r>
              <a:rPr lang="et-EE" dirty="0" smtClean="0"/>
              <a:t>/ Lustivere Kultuurimaja</a:t>
            </a:r>
            <a:endParaRPr lang="et-EE" dirty="0"/>
          </a:p>
          <a:p>
            <a:r>
              <a:rPr lang="et-EE" dirty="0" err="1" smtClean="0"/>
              <a:t>Esku</a:t>
            </a:r>
            <a:r>
              <a:rPr lang="et-EE" dirty="0" smtClean="0"/>
              <a:t> Külaselts</a:t>
            </a:r>
          </a:p>
          <a:p>
            <a:r>
              <a:rPr lang="et-EE" dirty="0" smtClean="0"/>
              <a:t>Võisiku-</a:t>
            </a:r>
            <a:r>
              <a:rPr lang="et-EE" dirty="0" err="1" smtClean="0"/>
              <a:t>Kundrussaare</a:t>
            </a:r>
            <a:r>
              <a:rPr lang="et-EE" dirty="0" smtClean="0"/>
              <a:t> Küla </a:t>
            </a:r>
            <a:r>
              <a:rPr lang="et-EE" dirty="0"/>
              <a:t>Selts EWA </a:t>
            </a:r>
            <a:r>
              <a:rPr lang="et-EE" dirty="0" smtClean="0"/>
              <a:t>/ Võisiku külamaja</a:t>
            </a:r>
          </a:p>
          <a:p>
            <a:r>
              <a:rPr lang="et-EE" dirty="0" smtClean="0"/>
              <a:t>Umbusi Külaselts</a:t>
            </a:r>
          </a:p>
          <a:p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988840"/>
            <a:ext cx="5177997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2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Ettevõtlus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844824"/>
            <a:ext cx="6347714" cy="4608512"/>
          </a:xfrm>
        </p:spPr>
        <p:txBody>
          <a:bodyPr>
            <a:normAutofit fontScale="92500" lnSpcReduction="10000"/>
          </a:bodyPr>
          <a:lstStyle/>
          <a:p>
            <a:r>
              <a:rPr lang="et-EE" dirty="0" smtClean="0"/>
              <a:t>2013. a seisuga registreeritud 167 äriühingut, 150 füüsilisest isikust ettevõtjat ning 45 MTÜ-d</a:t>
            </a:r>
          </a:p>
          <a:p>
            <a:pPr lvl="1"/>
            <a:r>
              <a:rPr lang="et-EE" dirty="0"/>
              <a:t>Adavere </a:t>
            </a:r>
            <a:r>
              <a:rPr lang="et-EE" dirty="0" err="1"/>
              <a:t>Agro</a:t>
            </a:r>
            <a:r>
              <a:rPr lang="et-EE" dirty="0"/>
              <a:t> AS, põllumajandus</a:t>
            </a:r>
          </a:p>
          <a:p>
            <a:pPr lvl="1"/>
            <a:r>
              <a:rPr lang="et-EE" dirty="0"/>
              <a:t>Õnne Piimakarjatalu OÜ, põllumajandus</a:t>
            </a:r>
          </a:p>
          <a:p>
            <a:pPr lvl="1"/>
            <a:r>
              <a:rPr lang="et-EE" dirty="0" err="1"/>
              <a:t>Konesko</a:t>
            </a:r>
            <a:r>
              <a:rPr lang="et-EE" dirty="0"/>
              <a:t> AS, elektrimootorite, -generaatorite ja trafode tootmine</a:t>
            </a:r>
          </a:p>
          <a:p>
            <a:pPr lvl="1"/>
            <a:r>
              <a:rPr lang="et-EE" dirty="0"/>
              <a:t>Eesti Killustik OÜ, killustiku tootmine</a:t>
            </a:r>
          </a:p>
          <a:p>
            <a:pPr lvl="1"/>
            <a:r>
              <a:rPr lang="et-EE" dirty="0" smtClean="0"/>
              <a:t>TK-</a:t>
            </a:r>
            <a:r>
              <a:rPr lang="et-EE" dirty="0" err="1" smtClean="0"/>
              <a:t>Team</a:t>
            </a:r>
            <a:r>
              <a:rPr lang="et-EE" dirty="0" smtClean="0"/>
              <a:t> </a:t>
            </a:r>
            <a:r>
              <a:rPr lang="et-EE" dirty="0"/>
              <a:t>AS, puidust tarbe- ja dekoratiivesemete jm puittoodete tootmine</a:t>
            </a:r>
          </a:p>
          <a:p>
            <a:pPr lvl="1"/>
            <a:r>
              <a:rPr lang="et-EE" dirty="0" err="1"/>
              <a:t>Viraito</a:t>
            </a:r>
            <a:r>
              <a:rPr lang="et-EE" dirty="0"/>
              <a:t> OÜ, põllumajandus</a:t>
            </a:r>
          </a:p>
          <a:p>
            <a:pPr lvl="1"/>
            <a:r>
              <a:rPr lang="et-EE" dirty="0" err="1" smtClean="0"/>
              <a:t>Chef</a:t>
            </a:r>
            <a:r>
              <a:rPr lang="et-EE" dirty="0" smtClean="0"/>
              <a:t> </a:t>
            </a:r>
            <a:r>
              <a:rPr lang="et-EE" dirty="0" err="1" smtClean="0"/>
              <a:t>Foods</a:t>
            </a:r>
            <a:r>
              <a:rPr lang="et-EE" dirty="0" smtClean="0"/>
              <a:t> OÜ, liha töötlemine ja säilitamine</a:t>
            </a:r>
          </a:p>
          <a:p>
            <a:pPr lvl="1"/>
            <a:r>
              <a:rPr lang="et-EE" dirty="0"/>
              <a:t>Moreen OÜ, kruusa ja liiva kaevandamine</a:t>
            </a:r>
          </a:p>
          <a:p>
            <a:pPr lvl="1"/>
            <a:endParaRPr lang="et-EE" dirty="0" smtClean="0"/>
          </a:p>
          <a:p>
            <a:pPr lvl="1"/>
            <a:r>
              <a:rPr lang="et-EE" dirty="0" smtClean="0"/>
              <a:t>Registreeritud </a:t>
            </a:r>
            <a:r>
              <a:rPr lang="et-EE" dirty="0"/>
              <a:t>töötuid 57 (2015</a:t>
            </a:r>
            <a:r>
              <a:rPr lang="et-EE" dirty="0" smtClean="0"/>
              <a:t>. a </a:t>
            </a:r>
            <a:r>
              <a:rPr lang="et-EE" dirty="0"/>
              <a:t>lõpu seisuga)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62824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Tänan tähelepanu eest!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6770332" cy="4383790"/>
          </a:xfrm>
        </p:spPr>
      </p:pic>
    </p:spTree>
    <p:extLst>
      <p:ext uri="{BB962C8B-B14F-4D97-AF65-F5344CB8AC3E}">
        <p14:creationId xmlns:p14="http://schemas.microsoft.com/office/powerpoint/2010/main" val="244407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3" b="9623"/>
          <a:stretch>
            <a:fillRect/>
          </a:stretch>
        </p:blipFill>
        <p:spPr>
          <a:xfrm>
            <a:off x="390189" y="476672"/>
            <a:ext cx="6567124" cy="3978646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09599" y="4869160"/>
            <a:ext cx="6347714" cy="674024"/>
          </a:xfrm>
        </p:spPr>
        <p:txBody>
          <a:bodyPr>
            <a:noAutofit/>
          </a:bodyPr>
          <a:lstStyle/>
          <a:p>
            <a:r>
              <a:rPr lang="et-EE" sz="2000" dirty="0"/>
              <a:t>Territoorium </a:t>
            </a:r>
            <a:r>
              <a:rPr lang="et-EE" sz="2000" dirty="0" smtClean="0"/>
              <a:t>416,71 km²</a:t>
            </a:r>
          </a:p>
          <a:p>
            <a:r>
              <a:rPr lang="et-EE" sz="2000" dirty="0" smtClean="0"/>
              <a:t>Elanike </a:t>
            </a:r>
            <a:r>
              <a:rPr lang="et-EE" sz="2000" dirty="0"/>
              <a:t>arv </a:t>
            </a:r>
            <a:r>
              <a:rPr lang="et-EE" sz="2000" dirty="0" smtClean="0"/>
              <a:t>3708</a:t>
            </a:r>
            <a:endParaRPr lang="et-EE" sz="2000" dirty="0"/>
          </a:p>
          <a:p>
            <a:r>
              <a:rPr lang="et-EE" sz="2000" dirty="0"/>
              <a:t>28 küla ja 2 </a:t>
            </a:r>
            <a:r>
              <a:rPr lang="et-EE" sz="2000" dirty="0" smtClean="0"/>
              <a:t>alevikku</a:t>
            </a:r>
            <a:endParaRPr lang="et-EE" sz="2000" dirty="0"/>
          </a:p>
        </p:txBody>
      </p:sp>
    </p:spTree>
    <p:extLst>
      <p:ext uri="{BB962C8B-B14F-4D97-AF65-F5344CB8AC3E}">
        <p14:creationId xmlns:p14="http://schemas.microsoft.com/office/powerpoint/2010/main" val="405451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Eelarve</a:t>
            </a:r>
            <a:endParaRPr lang="et-E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94447333"/>
              </p:ext>
            </p:extLst>
          </p:nvPr>
        </p:nvGraphicFramePr>
        <p:xfrm>
          <a:off x="395536" y="2642642"/>
          <a:ext cx="4356484" cy="1685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465"/>
                <a:gridCol w="1182673"/>
                <a:gridCol w="1182673"/>
                <a:gridCol w="1182673"/>
              </a:tblGrid>
              <a:tr h="421468">
                <a:tc>
                  <a:txBody>
                    <a:bodyPr/>
                    <a:lstStyle/>
                    <a:p>
                      <a:endParaRPr lang="et-EE" dirty="0"/>
                    </a:p>
                  </a:txBody>
                  <a:tcPr marL="44520" marR="44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2014</a:t>
                      </a:r>
                      <a:endParaRPr lang="et-EE" dirty="0"/>
                    </a:p>
                  </a:txBody>
                  <a:tcPr marL="44520" marR="44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2015</a:t>
                      </a:r>
                      <a:endParaRPr lang="et-EE" dirty="0"/>
                    </a:p>
                  </a:txBody>
                  <a:tcPr marL="44520" marR="44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2016</a:t>
                      </a:r>
                      <a:endParaRPr lang="et-EE" dirty="0"/>
                    </a:p>
                  </a:txBody>
                  <a:tcPr marL="44520" marR="44520"/>
                </a:tc>
              </a:tr>
              <a:tr h="421468">
                <a:tc>
                  <a:txBody>
                    <a:bodyPr/>
                    <a:lstStyle/>
                    <a:p>
                      <a:r>
                        <a:rPr lang="et-EE" dirty="0" smtClean="0"/>
                        <a:t>Tulud</a:t>
                      </a:r>
                      <a:endParaRPr lang="et-EE" dirty="0"/>
                    </a:p>
                  </a:txBody>
                  <a:tcPr marL="44520" marR="44520"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3 281 613</a:t>
                      </a:r>
                      <a:endParaRPr lang="et-EE" dirty="0"/>
                    </a:p>
                  </a:txBody>
                  <a:tcPr marL="44520" marR="44520"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4 356 184</a:t>
                      </a:r>
                      <a:endParaRPr lang="et-EE" dirty="0"/>
                    </a:p>
                  </a:txBody>
                  <a:tcPr marL="44520" marR="44520"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3 486 200</a:t>
                      </a:r>
                      <a:endParaRPr lang="et-EE" dirty="0"/>
                    </a:p>
                  </a:txBody>
                  <a:tcPr marL="44520" marR="44520"/>
                </a:tc>
              </a:tr>
              <a:tr h="421468">
                <a:tc>
                  <a:txBody>
                    <a:bodyPr/>
                    <a:lstStyle/>
                    <a:p>
                      <a:r>
                        <a:rPr lang="et-EE" dirty="0" smtClean="0"/>
                        <a:t>Kulud</a:t>
                      </a:r>
                      <a:endParaRPr lang="et-EE" dirty="0"/>
                    </a:p>
                  </a:txBody>
                  <a:tcPr marL="44520" marR="44520"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3 345 364</a:t>
                      </a:r>
                      <a:endParaRPr lang="et-EE" dirty="0"/>
                    </a:p>
                  </a:txBody>
                  <a:tcPr marL="44520" marR="44520"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3 866</a:t>
                      </a:r>
                      <a:r>
                        <a:rPr lang="et-EE" baseline="0" dirty="0" smtClean="0"/>
                        <a:t> 513</a:t>
                      </a:r>
                      <a:endParaRPr lang="et-EE" dirty="0"/>
                    </a:p>
                  </a:txBody>
                  <a:tcPr marL="44520" marR="44520"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3 446 200</a:t>
                      </a:r>
                      <a:endParaRPr lang="et-EE" dirty="0"/>
                    </a:p>
                  </a:txBody>
                  <a:tcPr marL="44520" marR="44520"/>
                </a:tc>
              </a:tr>
              <a:tr h="421468">
                <a:tc gridSpan="4">
                  <a:txBody>
                    <a:bodyPr/>
                    <a:lstStyle/>
                    <a:p>
                      <a:r>
                        <a:rPr lang="et-EE" dirty="0" smtClean="0"/>
                        <a:t>Laenud</a:t>
                      </a:r>
                      <a:r>
                        <a:rPr lang="et-EE" baseline="0" dirty="0" smtClean="0"/>
                        <a:t> ca 48%</a:t>
                      </a:r>
                      <a:endParaRPr lang="et-EE" dirty="0"/>
                    </a:p>
                  </a:txBody>
                  <a:tcPr marL="44520" marR="44520"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 marL="44520" marR="44520"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 marL="44520" marR="44520"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 marL="44520" marR="44520"/>
                </a:tc>
              </a:tr>
            </a:tbl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499992" y="1642269"/>
            <a:ext cx="3090672" cy="576262"/>
          </a:xfrm>
        </p:spPr>
        <p:txBody>
          <a:bodyPr/>
          <a:lstStyle/>
          <a:p>
            <a:pPr algn="ctr"/>
            <a:r>
              <a:rPr lang="et-EE" sz="1800" dirty="0" smtClean="0"/>
              <a:t>Eelarve 2015</a:t>
            </a:r>
            <a:endParaRPr lang="et-EE" sz="1800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49421122"/>
              </p:ext>
            </p:extLst>
          </p:nvPr>
        </p:nvGraphicFramePr>
        <p:xfrm>
          <a:off x="4572000" y="2060848"/>
          <a:ext cx="3235389" cy="4192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395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I</a:t>
            </a:r>
            <a:r>
              <a:rPr lang="et-EE" dirty="0" smtClean="0"/>
              <a:t>nvesteeringud</a:t>
            </a:r>
            <a:endParaRPr lang="et-E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PKT objektid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t-EE" sz="2000" dirty="0" smtClean="0"/>
              <a:t>Pajusi-Põltsamaa kergtee</a:t>
            </a:r>
          </a:p>
          <a:p>
            <a:r>
              <a:rPr lang="et-EE" sz="2000" dirty="0" err="1" smtClean="0"/>
              <a:t>Annikvere</a:t>
            </a:r>
            <a:r>
              <a:rPr lang="et-EE" sz="2000" dirty="0" smtClean="0"/>
              <a:t> kergtee</a:t>
            </a:r>
          </a:p>
          <a:p>
            <a:r>
              <a:rPr lang="et-EE" sz="2000" dirty="0" smtClean="0"/>
              <a:t>Kamari järve veesuusakeskus</a:t>
            </a:r>
          </a:p>
          <a:p>
            <a:r>
              <a:rPr lang="et-EE" sz="2000" dirty="0" smtClean="0"/>
              <a:t>Kuningamäe puhke- ja tervisespordikeskus</a:t>
            </a:r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565427"/>
            <a:ext cx="3861245" cy="4464496"/>
          </a:xfrm>
        </p:spPr>
      </p:pic>
    </p:spTree>
    <p:extLst>
      <p:ext uri="{BB962C8B-B14F-4D97-AF65-F5344CB8AC3E}">
        <p14:creationId xmlns:p14="http://schemas.microsoft.com/office/powerpoint/2010/main" val="386554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Muud investeeringud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t-EE" sz="2400" dirty="0" smtClean="0"/>
              <a:t>Lustivere kooli katus</a:t>
            </a:r>
          </a:p>
          <a:p>
            <a:r>
              <a:rPr lang="et-EE" sz="2400" dirty="0" smtClean="0"/>
              <a:t>Võisiku küla vee- ja kanalisatsioonisüsteemid</a:t>
            </a:r>
          </a:p>
          <a:p>
            <a:r>
              <a:rPr lang="et-EE" sz="2400" dirty="0" err="1" smtClean="0"/>
              <a:t>Kundrussaare</a:t>
            </a:r>
            <a:r>
              <a:rPr lang="et-EE" sz="2400" dirty="0" smtClean="0"/>
              <a:t> tee</a:t>
            </a:r>
          </a:p>
          <a:p>
            <a:r>
              <a:rPr lang="et-EE" sz="2400" dirty="0" smtClean="0"/>
              <a:t>Umbusis </a:t>
            </a:r>
            <a:r>
              <a:rPr lang="et-EE" sz="2400" dirty="0" err="1" smtClean="0"/>
              <a:t>Kuigu</a:t>
            </a:r>
            <a:r>
              <a:rPr lang="et-EE" sz="2400" dirty="0" smtClean="0"/>
              <a:t> tee 700 m teelõik</a:t>
            </a:r>
          </a:p>
          <a:p>
            <a:r>
              <a:rPr lang="et-EE" sz="2400" dirty="0" smtClean="0"/>
              <a:t>Adavere-Pajusi tee</a:t>
            </a:r>
          </a:p>
          <a:p>
            <a:r>
              <a:rPr lang="et-EE" sz="2400" dirty="0" smtClean="0"/>
              <a:t>Adavere mõisa trepid, siseõue asfalt</a:t>
            </a:r>
          </a:p>
          <a:p>
            <a:r>
              <a:rPr lang="et-EE" sz="2400" dirty="0" smtClean="0"/>
              <a:t>Lustivere hooldekodu trepid ja invatõstuk</a:t>
            </a:r>
          </a:p>
          <a:p>
            <a:r>
              <a:rPr lang="et-EE" sz="2400" dirty="0" smtClean="0"/>
              <a:t>Mänguväljak Lustivere kooli ja lasteaia juurde</a:t>
            </a:r>
          </a:p>
          <a:p>
            <a:r>
              <a:rPr lang="et-EE" sz="2400" dirty="0" err="1" smtClean="0"/>
              <a:t>Esku-Kamari</a:t>
            </a:r>
            <a:r>
              <a:rPr lang="et-EE" sz="2400" dirty="0" smtClean="0"/>
              <a:t> kooli parkla </a:t>
            </a:r>
          </a:p>
          <a:p>
            <a:r>
              <a:rPr lang="et-EE" sz="2400" dirty="0" smtClean="0"/>
              <a:t>Põltsamaa jäätmejaama platsi kanalisatsiooni </a:t>
            </a:r>
            <a:r>
              <a:rPr lang="et-EE" sz="2400" dirty="0" err="1" smtClean="0"/>
              <a:t>rek</a:t>
            </a: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330238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Juhtimisstruktuur</a:t>
            </a:r>
            <a:br>
              <a:rPr lang="et-EE" dirty="0" smtClean="0"/>
            </a:b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568" y="5373216"/>
            <a:ext cx="5400600" cy="1296144"/>
          </a:xfrm>
        </p:spPr>
        <p:txBody>
          <a:bodyPr/>
          <a:lstStyle/>
          <a:p>
            <a:r>
              <a:rPr lang="et-EE" dirty="0" smtClean="0"/>
              <a:t>Volikogus </a:t>
            </a:r>
            <a:r>
              <a:rPr lang="et-EE" dirty="0"/>
              <a:t>15 </a:t>
            </a:r>
            <a:r>
              <a:rPr lang="et-EE" dirty="0" smtClean="0"/>
              <a:t>liiget, </a:t>
            </a:r>
            <a:r>
              <a:rPr lang="et-EE" dirty="0"/>
              <a:t>eestseisus ja 5 komisjoni</a:t>
            </a:r>
          </a:p>
          <a:p>
            <a:r>
              <a:rPr lang="et-EE" dirty="0" smtClean="0"/>
              <a:t>Vallavalitsuses </a:t>
            </a:r>
            <a:r>
              <a:rPr lang="et-EE" dirty="0"/>
              <a:t>4</a:t>
            </a:r>
            <a:r>
              <a:rPr lang="et-EE" dirty="0" smtClean="0"/>
              <a:t> </a:t>
            </a:r>
            <a:r>
              <a:rPr lang="et-EE" dirty="0"/>
              <a:t>liiget</a:t>
            </a:r>
          </a:p>
          <a:p>
            <a:r>
              <a:rPr lang="et-EE" dirty="0" smtClean="0"/>
              <a:t>Vallavalitsuse teenistujaid 16</a:t>
            </a:r>
            <a:endParaRPr lang="et-EE" dirty="0"/>
          </a:p>
          <a:p>
            <a:endParaRPr lang="et-EE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5186536" cy="3889902"/>
          </a:xfrm>
        </p:spPr>
      </p:pic>
    </p:spTree>
    <p:extLst>
      <p:ext uri="{BB962C8B-B14F-4D97-AF65-F5344CB8AC3E}">
        <p14:creationId xmlns:p14="http://schemas.microsoft.com/office/powerpoint/2010/main" val="102820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Liikmelisus ja koostöö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Jõgevamaa Omavalitsuste Liit, liikmemaks 11 400</a:t>
            </a:r>
          </a:p>
          <a:p>
            <a:r>
              <a:rPr lang="et-EE" dirty="0" smtClean="0"/>
              <a:t>Kesk-Eesti Jäätmehoolduskeskus, 3000</a:t>
            </a:r>
          </a:p>
          <a:p>
            <a:r>
              <a:rPr lang="et-EE" dirty="0" smtClean="0"/>
              <a:t>Eesti Maaomavalitsuste Liit, 4400</a:t>
            </a:r>
          </a:p>
          <a:p>
            <a:r>
              <a:rPr lang="et-EE" dirty="0" smtClean="0"/>
              <a:t>Jõgevamaa Koostöökoda, 200</a:t>
            </a:r>
          </a:p>
          <a:p>
            <a:r>
              <a:rPr lang="et-EE" dirty="0" smtClean="0"/>
              <a:t>Jõgevamaa Ühistranspordikeskus, 600</a:t>
            </a:r>
          </a:p>
          <a:p>
            <a:endParaRPr lang="et-EE" dirty="0" smtClean="0"/>
          </a:p>
          <a:p>
            <a:r>
              <a:rPr lang="et-EE" dirty="0" smtClean="0"/>
              <a:t>Sõpruslinn </a:t>
            </a:r>
            <a:r>
              <a:rPr lang="et-EE" dirty="0" err="1" smtClean="0"/>
              <a:t>Mänttä-Vilppula</a:t>
            </a:r>
            <a:r>
              <a:rPr lang="et-EE" dirty="0" smtClean="0"/>
              <a:t> </a:t>
            </a:r>
          </a:p>
          <a:p>
            <a:endParaRPr lang="et-EE" dirty="0" smtClean="0"/>
          </a:p>
          <a:p>
            <a:endParaRPr lang="et-EE" dirty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14886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Hallatavad asutused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09598" y="4077072"/>
            <a:ext cx="6914730" cy="2520280"/>
          </a:xfrm>
        </p:spPr>
        <p:txBody>
          <a:bodyPr>
            <a:noAutofit/>
          </a:bodyPr>
          <a:lstStyle/>
          <a:p>
            <a:r>
              <a:rPr lang="et-EE" dirty="0" smtClean="0"/>
              <a:t>Adavere Põhikool, 112 last, sh 77 koolis ja 35 LA, 18 töötajat</a:t>
            </a:r>
          </a:p>
          <a:p>
            <a:r>
              <a:rPr lang="et-EE" dirty="0" smtClean="0"/>
              <a:t>Lustivere Põhikool, 103 last, sh 77 koolis ja 26 LA, 19 töötajat</a:t>
            </a:r>
          </a:p>
          <a:p>
            <a:r>
              <a:rPr lang="et-EE" dirty="0" err="1" smtClean="0"/>
              <a:t>Esku</a:t>
            </a:r>
            <a:r>
              <a:rPr lang="et-EE" dirty="0" smtClean="0"/>
              <a:t>-Kamari Kool, 60 last, sh 30 koolis ja 30 LA, 15 töötajat</a:t>
            </a:r>
          </a:p>
          <a:p>
            <a:r>
              <a:rPr lang="et-EE" dirty="0" smtClean="0"/>
              <a:t>Põltsamaa Vallaraamatukogu </a:t>
            </a:r>
          </a:p>
          <a:p>
            <a:r>
              <a:rPr lang="et-EE" dirty="0" smtClean="0"/>
              <a:t>Põltsamaa Vallavara OÜ</a:t>
            </a:r>
          </a:p>
          <a:p>
            <a:r>
              <a:rPr lang="et-EE" dirty="0" smtClean="0"/>
              <a:t>Lustivere Hooldekodu MTÜ (Puurmani ja Põltsamaa vald)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5400600" cy="264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4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Taristu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09598" y="2060848"/>
            <a:ext cx="6554689" cy="3980515"/>
          </a:xfrm>
        </p:spPr>
        <p:txBody>
          <a:bodyPr>
            <a:normAutofit fontScale="85000" lnSpcReduction="20000"/>
          </a:bodyPr>
          <a:lstStyle/>
          <a:p>
            <a:r>
              <a:rPr lang="et-EE" dirty="0" smtClean="0"/>
              <a:t>25 munitsipaalteed (37,6 km), 56 avalikku teed (92,8 km), tänavaid 5,7 km  </a:t>
            </a:r>
          </a:p>
          <a:p>
            <a:pPr lvl="1"/>
            <a:r>
              <a:rPr lang="et-EE" dirty="0" smtClean="0"/>
              <a:t>Suvine </a:t>
            </a:r>
            <a:r>
              <a:rPr lang="et-EE" dirty="0"/>
              <a:t>hooldus </a:t>
            </a:r>
            <a:r>
              <a:rPr lang="et-EE" dirty="0" smtClean="0"/>
              <a:t>2016-2018 </a:t>
            </a:r>
            <a:r>
              <a:rPr lang="et-EE" dirty="0" err="1"/>
              <a:t>Vooremaa</a:t>
            </a:r>
            <a:r>
              <a:rPr lang="et-EE" dirty="0"/>
              <a:t> Teed AS</a:t>
            </a:r>
          </a:p>
          <a:p>
            <a:pPr lvl="1"/>
            <a:r>
              <a:rPr lang="et-EE" dirty="0" smtClean="0"/>
              <a:t>Talvine </a:t>
            </a:r>
            <a:r>
              <a:rPr lang="et-EE" dirty="0"/>
              <a:t>hooldus </a:t>
            </a:r>
            <a:r>
              <a:rPr lang="et-EE" dirty="0" smtClean="0"/>
              <a:t>2016-2018 </a:t>
            </a:r>
            <a:r>
              <a:rPr lang="et-EE" dirty="0"/>
              <a:t>TREV2</a:t>
            </a:r>
          </a:p>
          <a:p>
            <a:r>
              <a:rPr lang="et-EE" dirty="0"/>
              <a:t>Jalg- ja jalgrattateed</a:t>
            </a:r>
          </a:p>
          <a:p>
            <a:r>
              <a:rPr lang="et-EE" dirty="0" err="1"/>
              <a:t>Välisvalgustus</a:t>
            </a:r>
            <a:endParaRPr lang="et-EE" dirty="0"/>
          </a:p>
          <a:p>
            <a:r>
              <a:rPr lang="et-EE" dirty="0" smtClean="0"/>
              <a:t>Vee- ja kanalisatsioonisüsteemid</a:t>
            </a:r>
          </a:p>
          <a:p>
            <a:r>
              <a:rPr lang="et-EE" dirty="0" smtClean="0"/>
              <a:t>Heakord</a:t>
            </a:r>
          </a:p>
          <a:p>
            <a:r>
              <a:rPr lang="et-EE" dirty="0"/>
              <a:t>Jäätmekäitlus (Põltsamaa piirkondlik jäätmejaam </a:t>
            </a:r>
            <a:r>
              <a:rPr lang="et-EE" dirty="0" err="1" smtClean="0"/>
              <a:t>Pauastveres</a:t>
            </a:r>
            <a:r>
              <a:rPr lang="et-EE" dirty="0" smtClean="0"/>
              <a:t>)</a:t>
            </a:r>
          </a:p>
          <a:p>
            <a:r>
              <a:rPr lang="et-EE" dirty="0" smtClean="0"/>
              <a:t>Kamari järve puhkeala</a:t>
            </a:r>
          </a:p>
          <a:p>
            <a:r>
              <a:rPr lang="et-EE" dirty="0" smtClean="0"/>
              <a:t>Gaasitrass</a:t>
            </a:r>
          </a:p>
          <a:p>
            <a:r>
              <a:rPr lang="et-EE" dirty="0"/>
              <a:t>Hoonete kütmine </a:t>
            </a:r>
            <a:r>
              <a:rPr lang="et-EE" dirty="0" smtClean="0"/>
              <a:t>SW Energia</a:t>
            </a:r>
          </a:p>
          <a:p>
            <a:r>
              <a:rPr lang="et-EE" dirty="0" smtClean="0"/>
              <a:t>Maareform </a:t>
            </a:r>
            <a:r>
              <a:rPr lang="et-EE" dirty="0"/>
              <a:t>212 ha osas lõpetamata, katastris </a:t>
            </a:r>
            <a:r>
              <a:rPr lang="et-EE" dirty="0" smtClean="0"/>
              <a:t>99,5% </a:t>
            </a:r>
            <a:r>
              <a:rPr lang="et-EE" dirty="0"/>
              <a:t>maast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63053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333</TotalTime>
  <Words>648</Words>
  <Application>Microsoft Office PowerPoint</Application>
  <PresentationFormat>On-screen Show (4:3)</PresentationFormat>
  <Paragraphs>134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Facet</vt:lpstr>
      <vt:lpstr>Põltsamaa vald</vt:lpstr>
      <vt:lpstr>PowerPoint Presentation</vt:lpstr>
      <vt:lpstr>Eelarve</vt:lpstr>
      <vt:lpstr>Investeeringud</vt:lpstr>
      <vt:lpstr>Muud investeeringud</vt:lpstr>
      <vt:lpstr>Juhtimisstruktuur </vt:lpstr>
      <vt:lpstr>Liikmelisus ja koostöö</vt:lpstr>
      <vt:lpstr>Hallatavad asutused</vt:lpstr>
      <vt:lpstr>Taristu</vt:lpstr>
      <vt:lpstr>Kultuuri- ja seltsitegevus</vt:lpstr>
      <vt:lpstr>Ettevõtlus</vt:lpstr>
      <vt:lpstr>Tänan tähelepanu eest!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Põltsamaa vald</dc:title>
  <dc:creator>Toivo Tõnson</dc:creator>
  <cp:lastModifiedBy>kasutaja</cp:lastModifiedBy>
  <cp:revision>37</cp:revision>
  <dcterms:created xsi:type="dcterms:W3CDTF">2016-02-25T20:49:38Z</dcterms:created>
  <dcterms:modified xsi:type="dcterms:W3CDTF">2016-02-29T16:36:22Z</dcterms:modified>
</cp:coreProperties>
</file>