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257" r:id="rId4"/>
    <p:sldId id="258" r:id="rId5"/>
    <p:sldId id="259" r:id="rId6"/>
    <p:sldId id="296" r:id="rId7"/>
    <p:sldId id="263" r:id="rId8"/>
    <p:sldId id="266" r:id="rId9"/>
    <p:sldId id="272" r:id="rId10"/>
    <p:sldId id="273" r:id="rId11"/>
    <p:sldId id="274" r:id="rId12"/>
    <p:sldId id="275" r:id="rId13"/>
    <p:sldId id="267" r:id="rId14"/>
    <p:sldId id="294" r:id="rId15"/>
    <p:sldId id="293" r:id="rId16"/>
    <p:sldId id="271" r:id="rId17"/>
    <p:sldId id="270" r:id="rId18"/>
    <p:sldId id="276" r:id="rId19"/>
    <p:sldId id="277" r:id="rId20"/>
    <p:sldId id="295" r:id="rId21"/>
    <p:sldId id="298" r:id="rId22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2008\kadri\HARIDUS\haridusuuendus\KOVide%20&#252;hinemise%20hariduse%20teemar&#252;hm\4P%20hariduse%20ja%20noorsoot&#246;&#246;%20t&#246;&#246;r&#252;hm\8%20mai%20ettekandeks%20t&#246;&#246;lehed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w2008\kadri\HARIDUS\haridusuuendus\KOVide%20&#252;hinemise%20hariduse%20teemar&#252;hm\4P%20hariduse%20ja%20noorsoot&#246;&#246;%20t&#246;&#246;r&#252;hm\8%20mai%20ettekandeks%20t&#246;&#246;lehe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2008\kadri\HARIDUS\haridusuuendus\KOVide%20&#252;hinemise%20hariduse%20teemar&#252;hm\4P%20hariduse%20ja%20noorsoot&#246;&#246;%20t&#246;&#246;r&#252;hm\8%20mai%20ettekandeks%20t&#246;&#246;leh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Sheet1!$M$7</c:f>
              <c:strCache>
                <c:ptCount val="1"/>
                <c:pt idx="0">
                  <c:v>Pajusi vald</c:v>
                </c:pt>
              </c:strCache>
            </c:strRef>
          </c:tx>
          <c:cat>
            <c:numRef>
              <c:f>Sheet1!$N$6:$T$6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Sheet1!$N$7:$T$7</c:f>
              <c:numCache>
                <c:formatCode>#,##0</c:formatCode>
                <c:ptCount val="7"/>
                <c:pt idx="0">
                  <c:v>43.1</c:v>
                </c:pt>
                <c:pt idx="1">
                  <c:v>41.7</c:v>
                </c:pt>
                <c:pt idx="2">
                  <c:v>59.1</c:v>
                </c:pt>
                <c:pt idx="3">
                  <c:v>72.3</c:v>
                </c:pt>
                <c:pt idx="4">
                  <c:v>73.100000000000009</c:v>
                </c:pt>
                <c:pt idx="5">
                  <c:v>77.100000000000009</c:v>
                </c:pt>
                <c:pt idx="6">
                  <c:v>72.100000000000009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Sheet1!$M$8</c:f>
              <c:strCache>
                <c:ptCount val="1"/>
                <c:pt idx="0">
                  <c:v>Puurmani vald</c:v>
                </c:pt>
              </c:strCache>
            </c:strRef>
          </c:tx>
          <c:cat>
            <c:numRef>
              <c:f>Sheet1!$N$6:$T$6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Sheet1!$N$8:$T$8</c:f>
              <c:numCache>
                <c:formatCode>#,##0</c:formatCode>
                <c:ptCount val="7"/>
                <c:pt idx="0">
                  <c:v>65.600000000000009</c:v>
                </c:pt>
                <c:pt idx="1">
                  <c:v>57.8</c:v>
                </c:pt>
                <c:pt idx="2">
                  <c:v>92.300000000000011</c:v>
                </c:pt>
                <c:pt idx="3">
                  <c:v>81.600000000000009</c:v>
                </c:pt>
                <c:pt idx="4">
                  <c:v>78.400000000000006</c:v>
                </c:pt>
                <c:pt idx="5">
                  <c:v>76</c:v>
                </c:pt>
                <c:pt idx="6">
                  <c:v>87.7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Sheet1!$M$9</c:f>
              <c:strCache>
                <c:ptCount val="1"/>
                <c:pt idx="0">
                  <c:v>Põltsamaa linn</c:v>
                </c:pt>
              </c:strCache>
            </c:strRef>
          </c:tx>
          <c:cat>
            <c:numRef>
              <c:f>Sheet1!$N$6:$T$6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Sheet1!$N$9:$T$9</c:f>
              <c:numCache>
                <c:formatCode>#,##0</c:formatCode>
                <c:ptCount val="7"/>
                <c:pt idx="0">
                  <c:v>120.7</c:v>
                </c:pt>
                <c:pt idx="1">
                  <c:v>125.7</c:v>
                </c:pt>
                <c:pt idx="2">
                  <c:v>123</c:v>
                </c:pt>
                <c:pt idx="3">
                  <c:v>135.6</c:v>
                </c:pt>
                <c:pt idx="4">
                  <c:v>132</c:v>
                </c:pt>
                <c:pt idx="5">
                  <c:v>135</c:v>
                </c:pt>
                <c:pt idx="6">
                  <c:v>144.9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Sheet1!$M$10</c:f>
              <c:strCache>
                <c:ptCount val="1"/>
                <c:pt idx="0">
                  <c:v>Põltsamaa vald</c:v>
                </c:pt>
              </c:strCache>
            </c:strRef>
          </c:tx>
          <c:cat>
            <c:numRef>
              <c:f>Sheet1!$N$6:$T$6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Sheet1!$N$10:$T$10</c:f>
              <c:numCache>
                <c:formatCode>#,##0</c:formatCode>
                <c:ptCount val="7"/>
                <c:pt idx="0">
                  <c:v>63.2</c:v>
                </c:pt>
                <c:pt idx="1">
                  <c:v>62.400000000000006</c:v>
                </c:pt>
                <c:pt idx="2">
                  <c:v>69.7</c:v>
                </c:pt>
                <c:pt idx="3">
                  <c:v>63.2</c:v>
                </c:pt>
                <c:pt idx="4">
                  <c:v>61.900000000000006</c:v>
                </c:pt>
                <c:pt idx="5">
                  <c:v>53.400000000000006</c:v>
                </c:pt>
                <c:pt idx="6">
                  <c:v>51.400000000000006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629888"/>
        <c:axId val="118631424"/>
      </c:lineChart>
      <c:catAx>
        <c:axId val="11862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631424"/>
        <c:crosses val="autoZero"/>
        <c:auto val="1"/>
        <c:lblAlgn val="ctr"/>
        <c:lblOffset val="100"/>
        <c:noMultiLvlLbl val="0"/>
      </c:catAx>
      <c:valAx>
        <c:axId val="1186314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18629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Sheet2!$C$45</c:f>
              <c:strCache>
                <c:ptCount val="1"/>
                <c:pt idx="0">
                  <c:v>EESTI</c:v>
                </c:pt>
              </c:strCache>
            </c:strRef>
          </c:tx>
          <c:cat>
            <c:numRef>
              <c:f>Sheet2!$D$44:$J$44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Sheet2!$D$45:$J$45</c:f>
              <c:numCache>
                <c:formatCode>#,##0.0</c:formatCode>
                <c:ptCount val="7"/>
                <c:pt idx="0">
                  <c:v>76.800000000000011</c:v>
                </c:pt>
                <c:pt idx="1">
                  <c:v>77.900000000000006</c:v>
                </c:pt>
                <c:pt idx="2">
                  <c:v>79.600000000000009</c:v>
                </c:pt>
                <c:pt idx="3">
                  <c:v>78.600000000000009</c:v>
                </c:pt>
                <c:pt idx="4">
                  <c:v>78</c:v>
                </c:pt>
                <c:pt idx="5">
                  <c:v>76.800000000000011</c:v>
                </c:pt>
                <c:pt idx="6">
                  <c:v>75.5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Sheet2!$C$46</c:f>
              <c:strCache>
                <c:ptCount val="1"/>
                <c:pt idx="0">
                  <c:v>Puurmani vald</c:v>
                </c:pt>
              </c:strCache>
            </c:strRef>
          </c:tx>
          <c:cat>
            <c:numRef>
              <c:f>Sheet2!$D$44:$J$44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Sheet2!$D$46:$J$46</c:f>
              <c:numCache>
                <c:formatCode>#,##0.0</c:formatCode>
                <c:ptCount val="7"/>
                <c:pt idx="0">
                  <c:v>79.400000000000006</c:v>
                </c:pt>
                <c:pt idx="1">
                  <c:v>73.5</c:v>
                </c:pt>
                <c:pt idx="2">
                  <c:v>70.600000000000009</c:v>
                </c:pt>
                <c:pt idx="3">
                  <c:v>66.7</c:v>
                </c:pt>
                <c:pt idx="4">
                  <c:v>87.5</c:v>
                </c:pt>
                <c:pt idx="5">
                  <c:v>44.400000000000006</c:v>
                </c:pt>
                <c:pt idx="6">
                  <c:v>55.6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Sheet2!$C$47</c:f>
              <c:strCache>
                <c:ptCount val="1"/>
                <c:pt idx="0">
                  <c:v>Põltsamaa linn</c:v>
                </c:pt>
              </c:strCache>
            </c:strRef>
          </c:tx>
          <c:cat>
            <c:numRef>
              <c:f>Sheet2!$D$44:$J$44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Sheet2!$D$47:$J$47</c:f>
              <c:numCache>
                <c:formatCode>#,##0.0</c:formatCode>
                <c:ptCount val="7"/>
                <c:pt idx="0">
                  <c:v>91.300000000000011</c:v>
                </c:pt>
                <c:pt idx="1">
                  <c:v>82</c:v>
                </c:pt>
                <c:pt idx="2">
                  <c:v>74</c:v>
                </c:pt>
                <c:pt idx="3">
                  <c:v>69.7</c:v>
                </c:pt>
                <c:pt idx="4">
                  <c:v>60.8</c:v>
                </c:pt>
                <c:pt idx="5">
                  <c:v>62.6</c:v>
                </c:pt>
                <c:pt idx="6">
                  <c:v>71.600000000000009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Sheet2!$C$48</c:f>
              <c:strCache>
                <c:ptCount val="1"/>
                <c:pt idx="0">
                  <c:v>Põltsamaa vald</c:v>
                </c:pt>
              </c:strCache>
            </c:strRef>
          </c:tx>
          <c:cat>
            <c:numRef>
              <c:f>Sheet2!$D$44:$J$44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Sheet2!$D$48:$J$48</c:f>
              <c:numCache>
                <c:formatCode>#,##0.0</c:formatCode>
                <c:ptCount val="7"/>
                <c:pt idx="0">
                  <c:v>75.7</c:v>
                </c:pt>
                <c:pt idx="1">
                  <c:v>66.7</c:v>
                </c:pt>
                <c:pt idx="2">
                  <c:v>54.5</c:v>
                </c:pt>
                <c:pt idx="3">
                  <c:v>71.400000000000006</c:v>
                </c:pt>
                <c:pt idx="4">
                  <c:v>61.3</c:v>
                </c:pt>
                <c:pt idx="5">
                  <c:v>65.400000000000006</c:v>
                </c:pt>
                <c:pt idx="6">
                  <c:v>33.300000000000004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667904"/>
        <c:axId val="118681984"/>
      </c:lineChart>
      <c:catAx>
        <c:axId val="11866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681984"/>
        <c:crosses val="autoZero"/>
        <c:auto val="1"/>
        <c:lblAlgn val="ctr"/>
        <c:lblOffset val="100"/>
        <c:noMultiLvlLbl val="0"/>
      </c:catAx>
      <c:valAx>
        <c:axId val="1186819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186679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t-E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492077379216489E-2"/>
          <c:y val="3.1154032854444458E-2"/>
          <c:w val="0.52815385923981728"/>
          <c:h val="0.89855020909362271"/>
        </c:manualLayout>
      </c:layout>
      <c:lineChart>
        <c:grouping val="standard"/>
        <c:varyColors val="0"/>
        <c:ser>
          <c:idx val="0"/>
          <c:order val="0"/>
          <c:tx>
            <c:strRef>
              <c:f>Sheet2!$F$30</c:f>
              <c:strCache>
                <c:ptCount val="1"/>
                <c:pt idx="0">
                  <c:v>EESTI kuni põhikool</c:v>
                </c:pt>
              </c:strCache>
            </c:strRef>
          </c:tx>
          <c:cat>
            <c:numRef>
              <c:f>Sheet2!$G$29:$J$29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Sheet2!$G$30:$J$30</c:f>
              <c:numCache>
                <c:formatCode>#,##0.0</c:formatCode>
                <c:ptCount val="4"/>
                <c:pt idx="0">
                  <c:v>67.400000000000006</c:v>
                </c:pt>
                <c:pt idx="1">
                  <c:v>68.100000000000009</c:v>
                </c:pt>
                <c:pt idx="2">
                  <c:v>65.8</c:v>
                </c:pt>
                <c:pt idx="3">
                  <c:v>67.5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Sheet2!$F$31</c:f>
              <c:strCache>
                <c:ptCount val="1"/>
                <c:pt idx="0">
                  <c:v>Pajusi vald</c:v>
                </c:pt>
              </c:strCache>
            </c:strRef>
          </c:tx>
          <c:cat>
            <c:numRef>
              <c:f>Sheet2!$G$29:$J$29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Sheet2!$G$31:$J$31</c:f>
              <c:numCache>
                <c:formatCode>#,##0.0</c:formatCode>
                <c:ptCount val="4"/>
                <c:pt idx="0">
                  <c:v>91.4</c:v>
                </c:pt>
                <c:pt idx="1">
                  <c:v>94.1</c:v>
                </c:pt>
                <c:pt idx="2">
                  <c:v>91.4</c:v>
                </c:pt>
                <c:pt idx="3">
                  <c:v>100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Sheet2!$F$32</c:f>
              <c:strCache>
                <c:ptCount val="1"/>
                <c:pt idx="0">
                  <c:v>Puurmani vald</c:v>
                </c:pt>
              </c:strCache>
            </c:strRef>
          </c:tx>
          <c:cat>
            <c:numRef>
              <c:f>Sheet2!$G$29:$J$29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Sheet2!$G$32:$J$32</c:f>
              <c:numCache>
                <c:formatCode>#,##0.0</c:formatCode>
                <c:ptCount val="4"/>
                <c:pt idx="0">
                  <c:v>42.1</c:v>
                </c:pt>
                <c:pt idx="1">
                  <c:v>100</c:v>
                </c:pt>
                <c:pt idx="2">
                  <c:v>72.8</c:v>
                </c:pt>
                <c:pt idx="3">
                  <c:v>76.100000000000009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Sheet2!$F$33</c:f>
              <c:strCache>
                <c:ptCount val="1"/>
                <c:pt idx="0">
                  <c:v>Põltsamaa vald</c:v>
                </c:pt>
              </c:strCache>
            </c:strRef>
          </c:tx>
          <c:cat>
            <c:numRef>
              <c:f>Sheet2!$G$29:$J$29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Sheet2!$G$33:$J$33</c:f>
              <c:numCache>
                <c:formatCode>#,##0.0</c:formatCode>
                <c:ptCount val="4"/>
                <c:pt idx="0">
                  <c:v>76</c:v>
                </c:pt>
                <c:pt idx="1">
                  <c:v>81</c:v>
                </c:pt>
                <c:pt idx="2">
                  <c:v>85.9</c:v>
                </c:pt>
                <c:pt idx="3">
                  <c:v>80.300000000000011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Sheet2!$F$34</c:f>
              <c:strCache>
                <c:ptCount val="1"/>
                <c:pt idx="0">
                  <c:v>EESTI gümnaasiumastmega koolid</c:v>
                </c:pt>
              </c:strCache>
            </c:strRef>
          </c:tx>
          <c:cat>
            <c:numRef>
              <c:f>Sheet2!$G$29:$J$29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Sheet2!$G$34:$J$34</c:f>
              <c:numCache>
                <c:formatCode>#,##0.0</c:formatCode>
                <c:ptCount val="4"/>
                <c:pt idx="0">
                  <c:v>52.2</c:v>
                </c:pt>
                <c:pt idx="1">
                  <c:v>48.3</c:v>
                </c:pt>
                <c:pt idx="2">
                  <c:v>48.6</c:v>
                </c:pt>
                <c:pt idx="3">
                  <c:v>49.1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Sheet2!$F$35</c:f>
              <c:strCache>
                <c:ptCount val="1"/>
                <c:pt idx="0">
                  <c:v>Põltsamaa linn</c:v>
                </c:pt>
              </c:strCache>
            </c:strRef>
          </c:tx>
          <c:cat>
            <c:numRef>
              <c:f>Sheet2!$G$29:$J$29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Sheet2!$G$35:$J$35</c:f>
              <c:numCache>
                <c:formatCode>#,##0.0</c:formatCode>
                <c:ptCount val="4"/>
                <c:pt idx="0">
                  <c:v>52.8</c:v>
                </c:pt>
                <c:pt idx="1">
                  <c:v>51</c:v>
                </c:pt>
                <c:pt idx="2">
                  <c:v>51.400000000000006</c:v>
                </c:pt>
                <c:pt idx="3">
                  <c:v>52.1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879360"/>
        <c:axId val="118880896"/>
      </c:lineChart>
      <c:catAx>
        <c:axId val="11887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880896"/>
        <c:crosses val="autoZero"/>
        <c:auto val="1"/>
        <c:lblAlgn val="ctr"/>
        <c:lblOffset val="100"/>
        <c:noMultiLvlLbl val="0"/>
      </c:catAx>
      <c:valAx>
        <c:axId val="11888089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18879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37578551412035"/>
          <c:y val="0.20677202089327343"/>
          <c:w val="0.31757570912772964"/>
          <c:h val="0.58645570308140826"/>
        </c:manualLayout>
      </c:layout>
      <c:overlay val="0"/>
      <c:txPr>
        <a:bodyPr/>
        <a:lstStyle/>
        <a:p>
          <a:pPr>
            <a:defRPr sz="1600" kern="100" spc="0" baseline="0"/>
          </a:pPr>
          <a:endParaRPr lang="et-EE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Sheet2!$C$13</c:f>
              <c:strCache>
                <c:ptCount val="1"/>
                <c:pt idx="0">
                  <c:v>EESTI</c:v>
                </c:pt>
              </c:strCache>
            </c:strRef>
          </c:tx>
          <c:cat>
            <c:numRef>
              <c:f>Sheet2!$D$12:$I$12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Sheet2!$D$13:$I$13</c:f>
              <c:numCache>
                <c:formatCode>#,##0.0</c:formatCode>
                <c:ptCount val="6"/>
                <c:pt idx="0">
                  <c:v>34.9</c:v>
                </c:pt>
                <c:pt idx="1">
                  <c:v>39.700000000000003</c:v>
                </c:pt>
                <c:pt idx="2">
                  <c:v>43.6</c:v>
                </c:pt>
                <c:pt idx="3">
                  <c:v>44.400000000000006</c:v>
                </c:pt>
                <c:pt idx="4">
                  <c:v>46.400000000000006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Sheet2!$C$14</c:f>
              <c:strCache>
                <c:ptCount val="1"/>
                <c:pt idx="0">
                  <c:v>Pajusi vald</c:v>
                </c:pt>
              </c:strCache>
            </c:strRef>
          </c:tx>
          <c:cat>
            <c:numRef>
              <c:f>Sheet2!$D$12:$I$12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Sheet2!$D$14:$I$14</c:f>
              <c:numCache>
                <c:formatCode>#,##0.0</c:formatCode>
                <c:ptCount val="6"/>
                <c:pt idx="0">
                  <c:v>13.2</c:v>
                </c:pt>
                <c:pt idx="1">
                  <c:v>12.100000000000001</c:v>
                </c:pt>
                <c:pt idx="2">
                  <c:v>8.6</c:v>
                </c:pt>
                <c:pt idx="3">
                  <c:v>5.9</c:v>
                </c:pt>
                <c:pt idx="4">
                  <c:v>25.700000000000003</c:v>
                </c:pt>
                <c:pt idx="5">
                  <c:v>17.600000000000001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Sheet2!$C$15</c:f>
              <c:strCache>
                <c:ptCount val="1"/>
                <c:pt idx="0">
                  <c:v>Puurmani vald</c:v>
                </c:pt>
              </c:strCache>
            </c:strRef>
          </c:tx>
          <c:cat>
            <c:numRef>
              <c:f>Sheet2!$D$12:$I$12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Sheet2!$D$15:$I$15</c:f>
              <c:numCache>
                <c:formatCode>#,##0.0</c:formatCode>
                <c:ptCount val="6"/>
                <c:pt idx="0">
                  <c:v>25.200000000000003</c:v>
                </c:pt>
                <c:pt idx="1">
                  <c:v>21.200000000000003</c:v>
                </c:pt>
                <c:pt idx="2">
                  <c:v>27.4</c:v>
                </c:pt>
                <c:pt idx="3">
                  <c:v>25.6</c:v>
                </c:pt>
                <c:pt idx="4">
                  <c:v>27.200000000000003</c:v>
                </c:pt>
                <c:pt idx="5">
                  <c:v>23.9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Sheet2!$C$16</c:f>
              <c:strCache>
                <c:ptCount val="1"/>
                <c:pt idx="0">
                  <c:v>Põltsamaa linn</c:v>
                </c:pt>
              </c:strCache>
            </c:strRef>
          </c:tx>
          <c:cat>
            <c:numRef>
              <c:f>Sheet2!$D$12:$I$12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Sheet2!$D$16:$I$16</c:f>
              <c:numCache>
                <c:formatCode>#,##0.0</c:formatCode>
                <c:ptCount val="6"/>
                <c:pt idx="0">
                  <c:v>45.900000000000006</c:v>
                </c:pt>
                <c:pt idx="1">
                  <c:v>48.3</c:v>
                </c:pt>
                <c:pt idx="2">
                  <c:v>46.6</c:v>
                </c:pt>
                <c:pt idx="3">
                  <c:v>47.900000000000006</c:v>
                </c:pt>
                <c:pt idx="4">
                  <c:v>53.8</c:v>
                </c:pt>
                <c:pt idx="5">
                  <c:v>53.3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Sheet2!$C$17</c:f>
              <c:strCache>
                <c:ptCount val="1"/>
                <c:pt idx="0">
                  <c:v>Põltsamaa vald</c:v>
                </c:pt>
              </c:strCache>
            </c:strRef>
          </c:tx>
          <c:cat>
            <c:numRef>
              <c:f>Sheet2!$D$12:$I$12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Sheet2!$D$17:$I$17</c:f>
              <c:numCache>
                <c:formatCode>#,##0.0</c:formatCode>
                <c:ptCount val="6"/>
                <c:pt idx="0">
                  <c:v>12.7</c:v>
                </c:pt>
                <c:pt idx="1">
                  <c:v>14.9</c:v>
                </c:pt>
                <c:pt idx="2">
                  <c:v>18</c:v>
                </c:pt>
                <c:pt idx="3">
                  <c:v>20.5</c:v>
                </c:pt>
                <c:pt idx="4">
                  <c:v>15.8</c:v>
                </c:pt>
                <c:pt idx="5">
                  <c:v>12.9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905856"/>
        <c:axId val="118915840"/>
      </c:lineChart>
      <c:catAx>
        <c:axId val="11890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915840"/>
        <c:crosses val="autoZero"/>
        <c:auto val="1"/>
        <c:lblAlgn val="ctr"/>
        <c:lblOffset val="100"/>
        <c:noMultiLvlLbl val="0"/>
      </c:catAx>
      <c:valAx>
        <c:axId val="11891584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189058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et-EE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0.535</cdr:x>
      <cdr:y>0.56317</cdr:y>
    </cdr:from>
    <cdr:to>
      <cdr:x>0.6575</cdr:x>
      <cdr:y>0.6109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 flipV="1">
          <a:off x="4402832" y="2548880"/>
          <a:ext cx="1008112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8019-FDB7-47A7-99BE-74B2BA8C8059}" type="datetimeFigureOut">
              <a:rPr lang="et-EE" smtClean="0"/>
              <a:t>11.05.2017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65C-059D-42B1-B5DA-300A009F62C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2608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8019-FDB7-47A7-99BE-74B2BA8C8059}" type="datetimeFigureOut">
              <a:rPr lang="et-EE" smtClean="0"/>
              <a:t>11.05.2017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65C-059D-42B1-B5DA-300A009F62C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3615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8019-FDB7-47A7-99BE-74B2BA8C8059}" type="datetimeFigureOut">
              <a:rPr lang="et-EE" smtClean="0"/>
              <a:t>11.05.2017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65C-059D-42B1-B5DA-300A009F62C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2136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8019-FDB7-47A7-99BE-74B2BA8C8059}" type="datetimeFigureOut">
              <a:rPr lang="et-EE" smtClean="0"/>
              <a:t>11.05.2017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65C-059D-42B1-B5DA-300A009F62C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4216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8019-FDB7-47A7-99BE-74B2BA8C8059}" type="datetimeFigureOut">
              <a:rPr lang="et-EE" smtClean="0"/>
              <a:t>11.05.2017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65C-059D-42B1-B5DA-300A009F62C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8335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8019-FDB7-47A7-99BE-74B2BA8C8059}" type="datetimeFigureOut">
              <a:rPr lang="et-EE" smtClean="0"/>
              <a:t>11.05.2017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65C-059D-42B1-B5DA-300A009F62C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7858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8019-FDB7-47A7-99BE-74B2BA8C8059}" type="datetimeFigureOut">
              <a:rPr lang="et-EE" smtClean="0"/>
              <a:t>11.05.2017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65C-059D-42B1-B5DA-300A009F62C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1103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8019-FDB7-47A7-99BE-74B2BA8C8059}" type="datetimeFigureOut">
              <a:rPr lang="et-EE" smtClean="0"/>
              <a:t>11.05.2017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65C-059D-42B1-B5DA-300A009F62C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158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8019-FDB7-47A7-99BE-74B2BA8C8059}" type="datetimeFigureOut">
              <a:rPr lang="et-EE" smtClean="0"/>
              <a:t>11.05.2017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65C-059D-42B1-B5DA-300A009F62C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5779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8019-FDB7-47A7-99BE-74B2BA8C8059}" type="datetimeFigureOut">
              <a:rPr lang="et-EE" smtClean="0"/>
              <a:t>11.05.2017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65C-059D-42B1-B5DA-300A009F62C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3310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8019-FDB7-47A7-99BE-74B2BA8C8059}" type="datetimeFigureOut">
              <a:rPr lang="et-EE" smtClean="0"/>
              <a:t>11.05.2017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F65C-059D-42B1-B5DA-300A009F62C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24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D8019-FDB7-47A7-99BE-74B2BA8C8059}" type="datetimeFigureOut">
              <a:rPr lang="et-EE" smtClean="0"/>
              <a:t>11.05.2017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9F65C-059D-42B1-B5DA-300A009F62C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5262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Uue valla hariduse ja noorsootöö hetkeseisust ülevaade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Kadri Suni</a:t>
            </a:r>
            <a:br>
              <a:rPr lang="et-EE" dirty="0" smtClean="0"/>
            </a:br>
            <a:r>
              <a:rPr lang="et-EE" dirty="0" smtClean="0"/>
              <a:t>8.05.2017 </a:t>
            </a:r>
            <a:r>
              <a:rPr lang="et-EE" dirty="0" err="1" smtClean="0"/>
              <a:t>Kamaris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5533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Õpilaste ja õpetajate ametikohtade suhtarv põhihariduses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467262"/>
              </p:ext>
            </p:extLst>
          </p:nvPr>
        </p:nvGraphicFramePr>
        <p:xfrm>
          <a:off x="395535" y="1628800"/>
          <a:ext cx="8136904" cy="4680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3"/>
                <a:gridCol w="768693"/>
                <a:gridCol w="940003"/>
                <a:gridCol w="940003"/>
                <a:gridCol w="940003"/>
                <a:gridCol w="940003"/>
                <a:gridCol w="940003"/>
                <a:gridCol w="940003"/>
              </a:tblGrid>
              <a:tr h="527573">
                <a:tc>
                  <a:txBody>
                    <a:bodyPr/>
                    <a:lstStyle/>
                    <a:p>
                      <a:pPr algn="l" fontAlgn="b"/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 dirty="0">
                          <a:effectLst/>
                        </a:rPr>
                        <a:t>2010</a:t>
                      </a:r>
                      <a:endParaRPr lang="et-EE" sz="24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 dirty="0">
                          <a:effectLst/>
                        </a:rPr>
                        <a:t>2011</a:t>
                      </a:r>
                      <a:endParaRPr lang="et-EE" sz="24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 dirty="0">
                          <a:effectLst/>
                        </a:rPr>
                        <a:t>2012</a:t>
                      </a:r>
                      <a:endParaRPr lang="et-EE" sz="24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 dirty="0">
                          <a:effectLst/>
                        </a:rPr>
                        <a:t>2013</a:t>
                      </a:r>
                      <a:endParaRPr lang="et-EE" sz="24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 dirty="0">
                          <a:effectLst/>
                        </a:rPr>
                        <a:t>2014</a:t>
                      </a:r>
                      <a:endParaRPr lang="et-EE" sz="24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 dirty="0">
                          <a:effectLst/>
                        </a:rPr>
                        <a:t>2015</a:t>
                      </a:r>
                      <a:endParaRPr lang="et-EE" sz="24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u="none" strike="noStrike" dirty="0">
                          <a:effectLst/>
                        </a:rPr>
                        <a:t>2016</a:t>
                      </a:r>
                      <a:endParaRPr lang="et-EE" sz="24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27573"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b="1" u="none" strike="noStrike" dirty="0">
                          <a:effectLst/>
                        </a:rPr>
                        <a:t>EESTI</a:t>
                      </a:r>
                      <a:endParaRPr lang="et-EE" sz="24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11,9</a:t>
                      </a:r>
                      <a:endParaRPr lang="et-EE" sz="20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11,8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11,7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11,7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11,9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12,0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12,0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27573"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b="1" u="none" strike="noStrike" dirty="0">
                          <a:effectLst/>
                        </a:rPr>
                        <a:t>Pajusi vald</a:t>
                      </a:r>
                      <a:endParaRPr lang="et-EE" sz="24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6,6</a:t>
                      </a:r>
                      <a:endParaRPr lang="et-EE" sz="20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5,3</a:t>
                      </a:r>
                      <a:endParaRPr lang="et-EE" sz="20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4,7</a:t>
                      </a:r>
                      <a:endParaRPr lang="et-EE" sz="20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6,4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5,5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5,4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5,3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032600"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b="1" u="none" strike="noStrike" dirty="0">
                          <a:effectLst/>
                        </a:rPr>
                        <a:t>Puurmani vald</a:t>
                      </a:r>
                      <a:endParaRPr lang="et-EE" sz="24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9,1</a:t>
                      </a:r>
                      <a:endParaRPr lang="et-EE" sz="20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9,1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9,1</a:t>
                      </a:r>
                      <a:endParaRPr lang="et-EE" sz="20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6,9</a:t>
                      </a:r>
                      <a:endParaRPr lang="et-EE" sz="20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6,3</a:t>
                      </a:r>
                      <a:endParaRPr lang="et-EE" sz="20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6,9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5,8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032600"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b="1" u="none" strike="noStrike" dirty="0">
                          <a:effectLst/>
                        </a:rPr>
                        <a:t>Põltsamaa linn</a:t>
                      </a:r>
                      <a:endParaRPr lang="et-EE" sz="24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14,6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13,0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12,0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13,3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12,9</a:t>
                      </a:r>
                      <a:endParaRPr lang="et-EE" sz="20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13,1</a:t>
                      </a:r>
                      <a:endParaRPr lang="et-EE" sz="20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14,6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032600"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b="1" u="none" strike="noStrike" dirty="0">
                          <a:effectLst/>
                        </a:rPr>
                        <a:t>Põltsamaa vald</a:t>
                      </a:r>
                      <a:endParaRPr lang="et-EE" sz="24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8,2</a:t>
                      </a:r>
                      <a:endParaRPr lang="et-EE" sz="20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8,0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7,5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6,9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7,0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6,6</a:t>
                      </a:r>
                      <a:endParaRPr lang="et-EE" sz="20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5,4</a:t>
                      </a:r>
                      <a:endParaRPr lang="et-EE" sz="20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4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Klassikomplekti täituvus põhikoolis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149030"/>
              </p:ext>
            </p:extLst>
          </p:nvPr>
        </p:nvGraphicFramePr>
        <p:xfrm>
          <a:off x="467544" y="1844824"/>
          <a:ext cx="8352926" cy="432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6333"/>
                <a:gridCol w="963799"/>
                <a:gridCol w="963799"/>
                <a:gridCol w="963799"/>
                <a:gridCol w="963799"/>
                <a:gridCol w="963799"/>
                <a:gridCol w="963799"/>
                <a:gridCol w="963799"/>
              </a:tblGrid>
              <a:tr h="720080">
                <a:tc>
                  <a:txBody>
                    <a:bodyPr/>
                    <a:lstStyle/>
                    <a:p>
                      <a:pPr algn="l" fontAlgn="b"/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1" u="none" strike="noStrike" dirty="0">
                          <a:effectLst/>
                        </a:rPr>
                        <a:t>2010</a:t>
                      </a:r>
                      <a:endParaRPr lang="et-EE" sz="20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1" u="none" strike="noStrike" dirty="0">
                          <a:effectLst/>
                        </a:rPr>
                        <a:t>2011</a:t>
                      </a:r>
                      <a:endParaRPr lang="et-EE" sz="20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1" u="none" strike="noStrike" dirty="0">
                          <a:effectLst/>
                        </a:rPr>
                        <a:t>2012</a:t>
                      </a:r>
                      <a:endParaRPr lang="et-EE" sz="20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1" u="none" strike="noStrike" dirty="0">
                          <a:effectLst/>
                        </a:rPr>
                        <a:t>2013</a:t>
                      </a:r>
                      <a:endParaRPr lang="et-EE" sz="20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1" u="none" strike="noStrike" dirty="0">
                          <a:effectLst/>
                        </a:rPr>
                        <a:t>2014</a:t>
                      </a:r>
                      <a:endParaRPr lang="et-EE" sz="20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1" u="none" strike="noStrike" dirty="0">
                          <a:effectLst/>
                        </a:rPr>
                        <a:t>2015</a:t>
                      </a:r>
                      <a:endParaRPr lang="et-EE" sz="20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1" u="none" strike="noStrike" dirty="0">
                          <a:effectLst/>
                        </a:rPr>
                        <a:t>2016</a:t>
                      </a:r>
                      <a:endParaRPr lang="et-EE" sz="20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1" u="none" strike="noStrike" dirty="0">
                          <a:effectLst/>
                        </a:rPr>
                        <a:t>EESTI</a:t>
                      </a:r>
                      <a:endParaRPr lang="et-EE" sz="20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17,2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16,6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16,3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16,0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16,0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16,2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16,0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1" u="none" strike="noStrike" dirty="0">
                          <a:effectLst/>
                        </a:rPr>
                        <a:t>Pajusi vald</a:t>
                      </a:r>
                      <a:endParaRPr lang="et-EE" sz="20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9,4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7,6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6,6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7,0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4,9</a:t>
                      </a:r>
                      <a:endParaRPr lang="et-EE" sz="20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7,0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7,0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1" u="none" strike="noStrike" dirty="0">
                          <a:effectLst/>
                        </a:rPr>
                        <a:t>Puurmani vald</a:t>
                      </a:r>
                      <a:endParaRPr lang="et-EE" sz="20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11,2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10,5</a:t>
                      </a:r>
                      <a:endParaRPr lang="et-EE" sz="20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10,7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8,6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7,5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8,4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9,0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1" u="none" strike="noStrike" dirty="0">
                          <a:effectLst/>
                        </a:rPr>
                        <a:t>Põltsamaa linn</a:t>
                      </a:r>
                      <a:endParaRPr lang="et-EE" sz="20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19,9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19,1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17,5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19,1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16,6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18,6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19,0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1" u="none" strike="noStrike" dirty="0">
                          <a:effectLst/>
                        </a:rPr>
                        <a:t>Põltsamaa vald</a:t>
                      </a:r>
                      <a:endParaRPr lang="et-EE" sz="20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12,0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10,0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10,6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10,3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8,7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8,4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7,0</a:t>
                      </a:r>
                      <a:endParaRPr lang="et-EE" sz="20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0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Põhikooli</a:t>
            </a:r>
            <a:r>
              <a:rPr lang="fi-FI" dirty="0" smtClean="0"/>
              <a:t> </a:t>
            </a:r>
            <a:r>
              <a:rPr lang="fi-FI" dirty="0" err="1" smtClean="0"/>
              <a:t>pinnakasutusindeks</a:t>
            </a:r>
            <a:r>
              <a:rPr lang="fi-FI" dirty="0" smtClean="0"/>
              <a:t> (m2 </a:t>
            </a:r>
            <a:r>
              <a:rPr lang="fi-FI" dirty="0" err="1" smtClean="0"/>
              <a:t>õpilase</a:t>
            </a:r>
            <a:r>
              <a:rPr lang="fi-FI" dirty="0" smtClean="0"/>
              <a:t> kohta)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43855"/>
              </p:ext>
            </p:extLst>
          </p:nvPr>
        </p:nvGraphicFramePr>
        <p:xfrm>
          <a:off x="467543" y="1772818"/>
          <a:ext cx="7848872" cy="4406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8492"/>
                <a:gridCol w="1385095"/>
                <a:gridCol w="1385095"/>
                <a:gridCol w="1385095"/>
                <a:gridCol w="1385095"/>
              </a:tblGrid>
              <a:tr h="864094">
                <a:tc>
                  <a:txBody>
                    <a:bodyPr/>
                    <a:lstStyle/>
                    <a:p>
                      <a:pPr algn="l" fontAlgn="b"/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1" u="none" strike="noStrike" dirty="0">
                          <a:effectLst/>
                        </a:rPr>
                        <a:t>2014</a:t>
                      </a:r>
                      <a:endParaRPr lang="et-EE" sz="20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1" u="none" strike="noStrike" dirty="0">
                          <a:effectLst/>
                        </a:rPr>
                        <a:t>2015</a:t>
                      </a:r>
                      <a:endParaRPr lang="et-EE" sz="20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1" u="none" strike="noStrike" dirty="0">
                          <a:effectLst/>
                        </a:rPr>
                        <a:t>2016</a:t>
                      </a:r>
                      <a:endParaRPr lang="et-EE" sz="20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1" u="none" strike="noStrike" dirty="0">
                          <a:effectLst/>
                        </a:rPr>
                        <a:t>2016-2014</a:t>
                      </a:r>
                      <a:endParaRPr lang="et-E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08448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1" u="none" strike="noStrike" dirty="0">
                          <a:effectLst/>
                        </a:rPr>
                        <a:t>EESTI</a:t>
                      </a:r>
                      <a:endParaRPr lang="et-EE" sz="20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14,8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14,6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14,1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-0,7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08448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1" u="none" strike="noStrike" dirty="0">
                          <a:effectLst/>
                        </a:rPr>
                        <a:t>Pajusi vald</a:t>
                      </a:r>
                      <a:endParaRPr lang="et-EE" sz="20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30,6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29,7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32,6</a:t>
                      </a:r>
                      <a:endParaRPr lang="et-EE" sz="20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2,0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08448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1" u="none" strike="noStrike" dirty="0">
                          <a:effectLst/>
                        </a:rPr>
                        <a:t>Puurmani vald</a:t>
                      </a:r>
                      <a:endParaRPr lang="et-EE" sz="20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27,6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27,1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28,3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0,7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08448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1" u="none" strike="noStrike" dirty="0">
                          <a:effectLst/>
                        </a:rPr>
                        <a:t>Põltsamaa linn</a:t>
                      </a:r>
                      <a:endParaRPr lang="et-EE" sz="20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11,3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12,3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12,5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1,2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08448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1" u="none" strike="noStrike" dirty="0">
                          <a:effectLst/>
                        </a:rPr>
                        <a:t>Põltsamaa vald</a:t>
                      </a:r>
                      <a:endParaRPr lang="et-EE" sz="20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33,1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36,0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</a:rPr>
                        <a:t>37,2</a:t>
                      </a:r>
                      <a:endParaRPr lang="et-EE" sz="20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4,1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211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NOORSOOTÖÖ, HUVIHARIDUS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11384"/>
              </p:ext>
            </p:extLst>
          </p:nvPr>
        </p:nvGraphicFramePr>
        <p:xfrm>
          <a:off x="683568" y="2132856"/>
          <a:ext cx="7848872" cy="2079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6"/>
                <a:gridCol w="1368152"/>
                <a:gridCol w="1152128"/>
                <a:gridCol w="1368152"/>
                <a:gridCol w="1242998"/>
                <a:gridCol w="1061256"/>
              </a:tblGrid>
              <a:tr h="1080120">
                <a:tc>
                  <a:txBody>
                    <a:bodyPr/>
                    <a:lstStyle/>
                    <a:p>
                      <a:pPr algn="l" fontAlgn="b"/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 dirty="0">
                          <a:effectLst/>
                        </a:rPr>
                        <a:t>Pajusi vald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 dirty="0">
                          <a:effectLst/>
                        </a:rPr>
                        <a:t>Puurmani vald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 dirty="0">
                          <a:effectLst/>
                        </a:rPr>
                        <a:t>Põltsamaa linn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>
                          <a:effectLst/>
                        </a:rPr>
                        <a:t>Põltsamaa vald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>
                          <a:effectLst/>
                        </a:rPr>
                        <a:t>KOKKU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999399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 dirty="0">
                          <a:effectLst/>
                        </a:rPr>
                        <a:t>7-26 aastaste noorte arv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300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338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904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841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</a:rPr>
                        <a:t>2383</a:t>
                      </a:r>
                      <a:endParaRPr lang="et-E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24128" y="6198990"/>
            <a:ext cx="2791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ENTK koostöögrupi andmed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69903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Noorsootöö valdkonnad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Avatud noorsootöö</a:t>
            </a:r>
          </a:p>
          <a:p>
            <a:r>
              <a:rPr lang="et-EE" dirty="0" smtClean="0"/>
              <a:t>Huvitegevus- ja haridus</a:t>
            </a:r>
          </a:p>
          <a:p>
            <a:r>
              <a:rPr lang="et-EE" dirty="0" smtClean="0"/>
              <a:t>Noorte osalus</a:t>
            </a:r>
          </a:p>
          <a:p>
            <a:r>
              <a:rPr lang="et-EE" dirty="0" smtClean="0"/>
              <a:t>Laagrid </a:t>
            </a:r>
          </a:p>
          <a:p>
            <a:r>
              <a:rPr lang="et-EE" dirty="0" smtClean="0"/>
              <a:t>Tööhõivevalmiduse, ettevõtlikkuse, omaalgatuse toetamine</a:t>
            </a:r>
          </a:p>
          <a:p>
            <a:r>
              <a:rPr lang="et-EE" dirty="0" smtClean="0"/>
              <a:t>Rahvusvaheline noorsootöö</a:t>
            </a:r>
            <a:endParaRPr lang="et-EE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6404585"/>
            <a:ext cx="2791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ENTK koostöögrupi andmed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34730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Huviharidus- ja tegevus	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t-EE" dirty="0" smtClean="0"/>
              <a:t>Huvitegevuses võimalusi</a:t>
            </a:r>
          </a:p>
          <a:p>
            <a:r>
              <a:rPr lang="et-EE" sz="3200" dirty="0" smtClean="0"/>
              <a:t>	LTT 		18</a:t>
            </a:r>
            <a:br>
              <a:rPr lang="et-EE" sz="3200" dirty="0" smtClean="0"/>
            </a:br>
            <a:r>
              <a:rPr lang="et-EE" sz="3200" dirty="0" smtClean="0"/>
              <a:t>	</a:t>
            </a:r>
            <a:r>
              <a:rPr lang="et-EE" sz="2600" dirty="0" smtClean="0"/>
              <a:t>(loodus, tehnika, täppisteadused)</a:t>
            </a:r>
          </a:p>
          <a:p>
            <a:pPr marL="457200" lvl="1" indent="0">
              <a:buNone/>
            </a:pPr>
            <a:r>
              <a:rPr lang="et-EE" sz="3200" dirty="0" smtClean="0"/>
              <a:t>	Sport		22</a:t>
            </a:r>
          </a:p>
          <a:p>
            <a:pPr marL="457200" lvl="1" indent="0">
              <a:buNone/>
            </a:pPr>
            <a:r>
              <a:rPr lang="et-EE" sz="3200" dirty="0" smtClean="0"/>
              <a:t>	Kultuur	41</a:t>
            </a:r>
          </a:p>
          <a:p>
            <a:pPr marL="57150" indent="0">
              <a:buNone/>
            </a:pP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Huvihariduses võimalusi (registreeritud õppekavu)</a:t>
            </a:r>
            <a:br>
              <a:rPr lang="et-EE" dirty="0" smtClean="0"/>
            </a:br>
            <a:r>
              <a:rPr lang="et-EE" dirty="0" smtClean="0"/>
              <a:t>	LTT		0	</a:t>
            </a:r>
          </a:p>
          <a:p>
            <a:pPr marL="57150" indent="0">
              <a:buNone/>
            </a:pPr>
            <a:r>
              <a:rPr lang="et-EE" dirty="0" smtClean="0"/>
              <a:t>	Sport 	5 </a:t>
            </a:r>
            <a:br>
              <a:rPr lang="et-EE" dirty="0" smtClean="0"/>
            </a:br>
            <a:r>
              <a:rPr lang="et-EE" dirty="0" smtClean="0"/>
              <a:t>	Kultuur 	15+1+2</a:t>
            </a:r>
            <a:endParaRPr lang="et-EE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6404585"/>
            <a:ext cx="2791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ENTK koostöögrupi andmed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61901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Kooli</a:t>
            </a:r>
            <a:r>
              <a:rPr lang="fi-FI" dirty="0" smtClean="0"/>
              <a:t> </a:t>
            </a:r>
            <a:r>
              <a:rPr lang="fi-FI" dirty="0" err="1" smtClean="0"/>
              <a:t>huviringides</a:t>
            </a:r>
            <a:r>
              <a:rPr lang="fi-FI" dirty="0" smtClean="0"/>
              <a:t> </a:t>
            </a:r>
            <a:r>
              <a:rPr lang="fi-FI" dirty="0" err="1" smtClean="0"/>
              <a:t>osalevate</a:t>
            </a:r>
            <a:r>
              <a:rPr lang="fi-FI" dirty="0" smtClean="0"/>
              <a:t> </a:t>
            </a:r>
            <a:r>
              <a:rPr lang="fi-FI" dirty="0" err="1" smtClean="0"/>
              <a:t>õpilaste</a:t>
            </a:r>
            <a:r>
              <a:rPr lang="fi-FI" dirty="0" smtClean="0"/>
              <a:t> </a:t>
            </a:r>
            <a:r>
              <a:rPr lang="fi-FI" dirty="0" err="1" smtClean="0"/>
              <a:t>osakaal</a:t>
            </a:r>
            <a:r>
              <a:rPr lang="et-EE" dirty="0" smtClean="0"/>
              <a:t>, %</a:t>
            </a:r>
            <a:endParaRPr lang="et-E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3501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4860032" y="2636912"/>
            <a:ext cx="100811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099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Põhihariduse õpilaste osalemine huvikoolides, %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778672"/>
              </p:ext>
            </p:extLst>
          </p:nvPr>
        </p:nvGraphicFramePr>
        <p:xfrm>
          <a:off x="539552" y="1700808"/>
          <a:ext cx="792088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970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HUVIKOOLID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t-EE" dirty="0" smtClean="0"/>
              <a:t>Põltsamaa Muusikakool </a:t>
            </a:r>
          </a:p>
          <a:p>
            <a:pPr marL="0" indent="0">
              <a:buNone/>
            </a:pPr>
            <a:r>
              <a:rPr lang="et-EE" dirty="0" smtClean="0"/>
              <a:t>	166 õpilast, neist 109 Põltsamaa linna lapsed</a:t>
            </a:r>
          </a:p>
          <a:p>
            <a:pPr marL="0" indent="0">
              <a:buNone/>
            </a:pPr>
            <a:r>
              <a:rPr lang="et-EE" dirty="0" smtClean="0"/>
              <a:t>Põltsamaa Spordikool</a:t>
            </a:r>
          </a:p>
          <a:p>
            <a:pPr marL="0" indent="0">
              <a:buNone/>
            </a:pPr>
            <a:r>
              <a:rPr lang="et-EE" dirty="0" smtClean="0"/>
              <a:t>	180 õpilast, neist 111 Põltsamaa linna lapsed</a:t>
            </a:r>
          </a:p>
          <a:p>
            <a:pPr marL="0" indent="0">
              <a:buNone/>
            </a:pPr>
            <a:r>
              <a:rPr lang="et-EE" dirty="0" smtClean="0"/>
              <a:t>Põltsamaa Kunstikool </a:t>
            </a:r>
          </a:p>
          <a:p>
            <a:pPr marL="0" indent="0">
              <a:buNone/>
            </a:pPr>
            <a:r>
              <a:rPr lang="et-EE" dirty="0" smtClean="0"/>
              <a:t>	52 õpilast, neist 32 Põltsamaa linna lapsed</a:t>
            </a:r>
          </a:p>
          <a:p>
            <a:pPr marL="0" indent="0">
              <a:buNone/>
            </a:pPr>
            <a:r>
              <a:rPr lang="et-EE" dirty="0" smtClean="0"/>
              <a:t>Põltsamaal tegutsevad veel:</a:t>
            </a:r>
          </a:p>
          <a:p>
            <a:pPr marL="0" indent="0">
              <a:buNone/>
            </a:pPr>
            <a:r>
              <a:rPr lang="et-EE" dirty="0" smtClean="0"/>
              <a:t>	Hurma </a:t>
            </a:r>
            <a:r>
              <a:rPr lang="et-EE" dirty="0" err="1" smtClean="0"/>
              <a:t>Kinnase</a:t>
            </a:r>
            <a:r>
              <a:rPr lang="et-EE" dirty="0" smtClean="0"/>
              <a:t> Tantsu- ja Moekool </a:t>
            </a:r>
          </a:p>
          <a:p>
            <a:pPr marL="0" indent="0">
              <a:buNone/>
            </a:pPr>
            <a:r>
              <a:rPr lang="et-EE" dirty="0"/>
              <a:t>	</a:t>
            </a:r>
            <a:r>
              <a:rPr lang="et-EE" dirty="0" err="1" smtClean="0"/>
              <a:t>JJ-Street</a:t>
            </a:r>
            <a:r>
              <a:rPr lang="et-EE" dirty="0" smtClean="0"/>
              <a:t> Tantsukool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03007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Arengukohad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Osalejate hulga suurendamine</a:t>
            </a:r>
          </a:p>
          <a:p>
            <a:r>
              <a:rPr lang="et-EE" dirty="0"/>
              <a:t>Poiste </a:t>
            </a:r>
            <a:r>
              <a:rPr lang="et-EE" dirty="0" smtClean="0"/>
              <a:t>osaluse suurendamine</a:t>
            </a:r>
          </a:p>
          <a:p>
            <a:r>
              <a:rPr lang="et-EE" dirty="0" smtClean="0"/>
              <a:t>LTT </a:t>
            </a:r>
          </a:p>
          <a:p>
            <a:r>
              <a:rPr lang="et-EE" dirty="0" smtClean="0"/>
              <a:t>Laagrid, malevad</a:t>
            </a:r>
          </a:p>
          <a:p>
            <a:r>
              <a:rPr lang="et-EE" dirty="0" smtClean="0"/>
              <a:t>Noorte osalus, noorte kaasamine neid mõjutavate otsuste tegemisse</a:t>
            </a:r>
          </a:p>
          <a:p>
            <a:r>
              <a:rPr lang="et-EE" dirty="0"/>
              <a:t>Killustatus</a:t>
            </a:r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1541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5992" t="12724" r="29308" b="23044"/>
          <a:stretch/>
        </p:blipFill>
        <p:spPr bwMode="auto">
          <a:xfrm>
            <a:off x="452935" y="1124744"/>
            <a:ext cx="8352928" cy="54448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8855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mtClean="0"/>
              <a:t>ALUSHARIDUS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44206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et-EE" dirty="0"/>
              <a:t>Töörühma </a:t>
            </a:r>
            <a:r>
              <a:rPr lang="et-EE" dirty="0" smtClean="0"/>
              <a:t>ideed, sisend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Valla eelarvesse haridus- ja noorsootööalased koostööprojektid</a:t>
            </a:r>
          </a:p>
          <a:p>
            <a:r>
              <a:rPr lang="et-EE" dirty="0" smtClean="0"/>
              <a:t>Ülevallaline </a:t>
            </a:r>
            <a:r>
              <a:rPr lang="et-EE" dirty="0"/>
              <a:t>huvikool / vabaõppekeskus</a:t>
            </a:r>
          </a:p>
          <a:p>
            <a:r>
              <a:rPr lang="et-EE" dirty="0"/>
              <a:t>Hariduse tugiteenused ühtse juhtimise </a:t>
            </a:r>
            <a:r>
              <a:rPr lang="et-EE" dirty="0" smtClean="0"/>
              <a:t>alla</a:t>
            </a:r>
          </a:p>
          <a:p>
            <a:r>
              <a:rPr lang="et-EE" dirty="0" smtClean="0"/>
              <a:t>Võõrkeele õppega alustada varem, nt koolieelikud lasteaedades</a:t>
            </a:r>
            <a:endParaRPr lang="et-EE" dirty="0"/>
          </a:p>
          <a:p>
            <a:r>
              <a:rPr lang="et-EE" dirty="0"/>
              <a:t>Vallaülene õppekava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3318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/>
              <a:t>INSPIREERIVAT </a:t>
            </a:r>
            <a:r>
              <a:rPr lang="et-EE" dirty="0" smtClean="0"/>
              <a:t>KOOSLOOMIST!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85000" lnSpcReduction="20000"/>
          </a:bodyPr>
          <a:lstStyle/>
          <a:p>
            <a:endParaRPr lang="et-EE" dirty="0" smtClean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Mõelge </a:t>
            </a:r>
            <a:r>
              <a:rPr lang="et-EE" dirty="0"/>
              <a:t>ennast </a:t>
            </a:r>
            <a:r>
              <a:rPr lang="et-EE" dirty="0" smtClean="0"/>
              <a:t>tulevikku, nt aastasse 2022</a:t>
            </a:r>
          </a:p>
          <a:p>
            <a:pPr marL="0" indent="0">
              <a:buNone/>
            </a:pPr>
            <a:r>
              <a:rPr lang="et-EE" dirty="0"/>
              <a:t>v</a:t>
            </a:r>
            <a:r>
              <a:rPr lang="et-EE" dirty="0" smtClean="0"/>
              <a:t>õi </a:t>
            </a:r>
            <a:r>
              <a:rPr lang="et-EE" dirty="0" smtClean="0"/>
              <a:t>kellekski, kellel kõrvaltvaataja pilk, nt hariduseksperdiks </a:t>
            </a:r>
            <a:r>
              <a:rPr lang="et-EE" dirty="0" smtClean="0"/>
              <a:t>5 aastat tagasi ühinenud </a:t>
            </a:r>
            <a:r>
              <a:rPr lang="et-EE" dirty="0" err="1" smtClean="0"/>
              <a:t>Mõngaste</a:t>
            </a:r>
            <a:r>
              <a:rPr lang="et-EE" dirty="0" smtClean="0"/>
              <a:t> </a:t>
            </a:r>
            <a:r>
              <a:rPr lang="et-EE" dirty="0" smtClean="0"/>
              <a:t>vallast</a:t>
            </a:r>
          </a:p>
          <a:p>
            <a:endParaRPr lang="et-EE" dirty="0" smtClean="0"/>
          </a:p>
          <a:p>
            <a:r>
              <a:rPr lang="et-EE" dirty="0"/>
              <a:t>Millist nõu sa täna iseendale/ meile siin annaksid?</a:t>
            </a:r>
          </a:p>
          <a:p>
            <a:r>
              <a:rPr lang="et-EE" dirty="0" smtClean="0"/>
              <a:t>Mis on tegelikult tähtis</a:t>
            </a:r>
            <a:r>
              <a:rPr lang="et-EE" dirty="0" smtClean="0"/>
              <a:t>? Mille </a:t>
            </a:r>
            <a:r>
              <a:rPr lang="et-EE" dirty="0"/>
              <a:t>pärast vähem muretseda, millele rohkem tähelepanu pöörata?</a:t>
            </a:r>
          </a:p>
          <a:p>
            <a:r>
              <a:rPr lang="et-EE" dirty="0" smtClean="0"/>
              <a:t>Mida alustada, mida </a:t>
            </a:r>
            <a:r>
              <a:rPr lang="et-EE" dirty="0"/>
              <a:t>jätkata, mida lõpetada?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5207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15992" t="12724" r="29308" b="23044"/>
          <a:stretch/>
        </p:blipFill>
        <p:spPr bwMode="auto">
          <a:xfrm>
            <a:off x="452935" y="1124744"/>
            <a:ext cx="8352928" cy="54448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1916832"/>
            <a:ext cx="2304256" cy="646331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26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114300" dist="50800" dir="5400000" algn="ctr" rotWithShape="0">
              <a:srgbClr val="000000">
                <a:alpha val="50000"/>
              </a:srgbClr>
            </a:outerShdw>
            <a:reflection stA="45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t-EE" b="1" dirty="0" err="1" smtClean="0"/>
              <a:t>Aidu</a:t>
            </a:r>
            <a:r>
              <a:rPr lang="et-EE" b="1" dirty="0" smtClean="0"/>
              <a:t> Lasteaed-Algkool </a:t>
            </a:r>
          </a:p>
          <a:p>
            <a:r>
              <a:rPr lang="et-EE" dirty="0" smtClean="0"/>
              <a:t>1 rühm, </a:t>
            </a:r>
            <a:r>
              <a:rPr lang="et-EE" b="1" dirty="0" smtClean="0">
                <a:solidFill>
                  <a:srgbClr val="7030A0"/>
                </a:solidFill>
              </a:rPr>
              <a:t>19</a:t>
            </a:r>
            <a:r>
              <a:rPr lang="et-EE" dirty="0" smtClean="0"/>
              <a:t> last</a:t>
            </a:r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5838043"/>
            <a:ext cx="2973826" cy="646331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26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114300" dist="50800" dir="5400000" algn="ctr" rotWithShape="0">
              <a:srgbClr val="000000">
                <a:alpha val="50000"/>
              </a:srgbClr>
            </a:outerShdw>
            <a:reflection stA="45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t-EE" b="1" dirty="0" smtClean="0"/>
              <a:t>Puurmani Lasteaed Siilipesa</a:t>
            </a:r>
          </a:p>
          <a:p>
            <a:r>
              <a:rPr lang="et-EE" dirty="0" smtClean="0"/>
              <a:t>4 rühma, </a:t>
            </a:r>
            <a:r>
              <a:rPr lang="et-EE" b="1" dirty="0" smtClean="0">
                <a:solidFill>
                  <a:srgbClr val="7030A0"/>
                </a:solidFill>
              </a:rPr>
              <a:t>70</a:t>
            </a:r>
            <a:r>
              <a:rPr lang="et-EE" dirty="0" smtClean="0"/>
              <a:t> last</a:t>
            </a:r>
            <a:endParaRPr lang="et-EE" dirty="0"/>
          </a:p>
        </p:txBody>
      </p:sp>
      <p:sp>
        <p:nvSpPr>
          <p:cNvPr id="8" name="TextBox 7"/>
          <p:cNvSpPr txBox="1"/>
          <p:nvPr/>
        </p:nvSpPr>
        <p:spPr>
          <a:xfrm>
            <a:off x="1166126" y="4994426"/>
            <a:ext cx="2037722" cy="646331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26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114300" dist="50800" dir="5400000" algn="ctr" rotWithShape="0">
              <a:srgbClr val="000000">
                <a:alpha val="50000"/>
              </a:srgbClr>
            </a:outerShdw>
            <a:reflection stA="45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t-EE" b="1" dirty="0" err="1" smtClean="0"/>
              <a:t>Esku-Kamari</a:t>
            </a:r>
            <a:r>
              <a:rPr lang="et-EE" b="1" dirty="0" smtClean="0"/>
              <a:t> Kool</a:t>
            </a:r>
          </a:p>
          <a:p>
            <a:r>
              <a:rPr lang="et-EE" dirty="0" smtClean="0"/>
              <a:t>3 rühma, </a:t>
            </a:r>
            <a:r>
              <a:rPr lang="et-EE" b="1" dirty="0" smtClean="0">
                <a:solidFill>
                  <a:srgbClr val="7030A0"/>
                </a:solidFill>
              </a:rPr>
              <a:t>32</a:t>
            </a:r>
            <a:r>
              <a:rPr lang="et-EE" dirty="0" smtClean="0"/>
              <a:t> last</a:t>
            </a:r>
            <a:endParaRPr lang="et-EE" dirty="0"/>
          </a:p>
        </p:txBody>
      </p:sp>
      <p:sp>
        <p:nvSpPr>
          <p:cNvPr id="9" name="TextBox 8"/>
          <p:cNvSpPr txBox="1"/>
          <p:nvPr/>
        </p:nvSpPr>
        <p:spPr>
          <a:xfrm>
            <a:off x="488365" y="2516996"/>
            <a:ext cx="2037722" cy="646331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26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114300" dist="50800" dir="5400000" algn="ctr" rotWithShape="0">
              <a:srgbClr val="000000">
                <a:alpha val="50000"/>
              </a:srgbClr>
            </a:outerShdw>
            <a:reflection stA="45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t-EE" b="1" dirty="0" smtClean="0"/>
              <a:t>Adavere Põhikool</a:t>
            </a:r>
          </a:p>
          <a:p>
            <a:r>
              <a:rPr lang="et-EE" dirty="0" smtClean="0"/>
              <a:t>3 rühma, </a:t>
            </a:r>
            <a:r>
              <a:rPr lang="et-EE" b="1" dirty="0" smtClean="0">
                <a:solidFill>
                  <a:srgbClr val="7030A0"/>
                </a:solidFill>
              </a:rPr>
              <a:t>36</a:t>
            </a:r>
            <a:r>
              <a:rPr lang="et-EE" dirty="0" smtClean="0"/>
              <a:t> last</a:t>
            </a:r>
            <a:endParaRPr lang="et-EE" dirty="0"/>
          </a:p>
        </p:txBody>
      </p:sp>
      <p:sp>
        <p:nvSpPr>
          <p:cNvPr id="10" name="TextBox 9"/>
          <p:cNvSpPr txBox="1"/>
          <p:nvPr/>
        </p:nvSpPr>
        <p:spPr>
          <a:xfrm>
            <a:off x="5713379" y="3481118"/>
            <a:ext cx="2037722" cy="646331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26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114300" dist="50800" dir="5400000" algn="ctr" rotWithShape="0">
              <a:srgbClr val="000000">
                <a:alpha val="50000"/>
              </a:srgbClr>
            </a:outerShdw>
            <a:reflection stA="45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t-EE" b="1" dirty="0" smtClean="0"/>
              <a:t>Lustivere Põhikool</a:t>
            </a:r>
          </a:p>
          <a:p>
            <a:r>
              <a:rPr lang="et-EE" dirty="0" smtClean="0"/>
              <a:t>2 rühma, </a:t>
            </a:r>
            <a:r>
              <a:rPr lang="et-EE" b="1" dirty="0" smtClean="0">
                <a:solidFill>
                  <a:srgbClr val="7030A0"/>
                </a:solidFill>
              </a:rPr>
              <a:t>29</a:t>
            </a:r>
            <a:r>
              <a:rPr lang="et-EE" dirty="0" smtClean="0"/>
              <a:t> last</a:t>
            </a:r>
            <a:endParaRPr lang="et-EE" dirty="0"/>
          </a:p>
        </p:txBody>
      </p:sp>
      <p:sp>
        <p:nvSpPr>
          <p:cNvPr id="11" name="TextBox 10"/>
          <p:cNvSpPr txBox="1"/>
          <p:nvPr/>
        </p:nvSpPr>
        <p:spPr>
          <a:xfrm>
            <a:off x="3398374" y="1254452"/>
            <a:ext cx="2037722" cy="646331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26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114300" dist="50800" dir="5400000" algn="ctr" rotWithShape="0">
              <a:srgbClr val="000000">
                <a:alpha val="50000"/>
              </a:srgbClr>
            </a:outerShdw>
            <a:reflection stA="45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t-EE" b="1" dirty="0" smtClean="0"/>
              <a:t>Pisisaare Algkool</a:t>
            </a:r>
          </a:p>
          <a:p>
            <a:r>
              <a:rPr lang="et-EE" dirty="0" smtClean="0"/>
              <a:t>1 rühma, </a:t>
            </a:r>
            <a:r>
              <a:rPr lang="et-EE" b="1" dirty="0" smtClean="0">
                <a:solidFill>
                  <a:srgbClr val="7030A0"/>
                </a:solidFill>
              </a:rPr>
              <a:t>17</a:t>
            </a:r>
            <a:r>
              <a:rPr lang="et-EE" dirty="0" smtClean="0"/>
              <a:t> last</a:t>
            </a:r>
            <a:endParaRPr lang="et-EE" dirty="0"/>
          </a:p>
        </p:txBody>
      </p:sp>
      <p:sp>
        <p:nvSpPr>
          <p:cNvPr id="12" name="TextBox 11"/>
          <p:cNvSpPr txBox="1"/>
          <p:nvPr/>
        </p:nvSpPr>
        <p:spPr>
          <a:xfrm>
            <a:off x="3377995" y="4077096"/>
            <a:ext cx="2037722" cy="92333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26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114300" dist="50800" dir="5400000" algn="ctr" rotWithShape="0">
              <a:srgbClr val="000000">
                <a:alpha val="50000"/>
              </a:srgbClr>
            </a:outerShdw>
            <a:reflection stA="45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t-EE" b="1" dirty="0" smtClean="0"/>
              <a:t>Põltsamaa Lasteaed MARI </a:t>
            </a:r>
          </a:p>
          <a:p>
            <a:r>
              <a:rPr lang="et-EE" dirty="0" smtClean="0"/>
              <a:t>6 rühma, </a:t>
            </a:r>
            <a:r>
              <a:rPr lang="et-EE" b="1" dirty="0" smtClean="0">
                <a:solidFill>
                  <a:srgbClr val="7030A0"/>
                </a:solidFill>
              </a:rPr>
              <a:t>106</a:t>
            </a:r>
            <a:r>
              <a:rPr lang="et-EE" dirty="0" smtClean="0"/>
              <a:t> last</a:t>
            </a:r>
            <a:endParaRPr lang="et-EE" dirty="0"/>
          </a:p>
        </p:txBody>
      </p:sp>
      <p:sp>
        <p:nvSpPr>
          <p:cNvPr id="13" name="TextBox 12"/>
          <p:cNvSpPr txBox="1"/>
          <p:nvPr/>
        </p:nvSpPr>
        <p:spPr>
          <a:xfrm>
            <a:off x="3176168" y="2258352"/>
            <a:ext cx="2037722" cy="92333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26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114300" dist="50800" dir="5400000" algn="ctr" rotWithShape="0">
              <a:srgbClr val="000000">
                <a:alpha val="50000"/>
              </a:srgbClr>
            </a:outerShdw>
            <a:reflection stA="45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t-EE" b="1" dirty="0" smtClean="0"/>
              <a:t>Põltsamaa Lasteaed Tõruke</a:t>
            </a:r>
          </a:p>
          <a:p>
            <a:r>
              <a:rPr lang="et-EE" dirty="0" smtClean="0"/>
              <a:t>11 rühma, </a:t>
            </a:r>
            <a:r>
              <a:rPr lang="et-EE" b="1" dirty="0" smtClean="0">
                <a:solidFill>
                  <a:srgbClr val="7030A0"/>
                </a:solidFill>
              </a:rPr>
              <a:t>178</a:t>
            </a:r>
            <a:r>
              <a:rPr lang="et-EE" dirty="0" smtClean="0"/>
              <a:t> last</a:t>
            </a:r>
            <a:endParaRPr lang="et-EE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948264" y="1577617"/>
            <a:ext cx="36004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200546" y="1577617"/>
            <a:ext cx="360040" cy="1231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1"/>
          </p:cNvCxnSpPr>
          <p:nvPr/>
        </p:nvCxnSpPr>
        <p:spPr>
          <a:xfrm flipH="1" flipV="1">
            <a:off x="5091552" y="3491732"/>
            <a:ext cx="621827" cy="3125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479338" y="5965695"/>
            <a:ext cx="549046" cy="3910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321799" y="3127383"/>
            <a:ext cx="873230" cy="2877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835696" y="2216436"/>
            <a:ext cx="413623" cy="3717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110548" y="4137479"/>
            <a:ext cx="68041" cy="888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398374" y="3631143"/>
            <a:ext cx="796655" cy="5063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059832" y="5317591"/>
            <a:ext cx="698582" cy="1276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Content Placeholder 1029"/>
          <p:cNvSpPr>
            <a:spLocks noGrp="1"/>
          </p:cNvSpPr>
          <p:nvPr>
            <p:ph idx="1"/>
          </p:nvPr>
        </p:nvSpPr>
        <p:spPr>
          <a:xfrm>
            <a:off x="455570" y="5946128"/>
            <a:ext cx="4141034" cy="6234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t-EE" dirty="0" smtClean="0"/>
              <a:t>Kokku 31 rühma, </a:t>
            </a:r>
            <a:r>
              <a:rPr lang="et-EE" b="1" dirty="0" smtClean="0">
                <a:solidFill>
                  <a:srgbClr val="7030A0"/>
                </a:solidFill>
              </a:rPr>
              <a:t>487</a:t>
            </a:r>
            <a:r>
              <a:rPr lang="et-EE" dirty="0" smtClean="0"/>
              <a:t> last</a:t>
            </a:r>
            <a:endParaRPr lang="et-E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9207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Alushariduses osalemine (%) </a:t>
            </a:r>
            <a:br>
              <a:rPr lang="et-EE" dirty="0" smtClean="0"/>
            </a:br>
            <a:r>
              <a:rPr lang="et-EE" dirty="0" smtClean="0"/>
              <a:t>4-aastased ja vanemad lapsed</a:t>
            </a:r>
            <a:endParaRPr lang="et-E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535626"/>
              </p:ext>
            </p:extLst>
          </p:nvPr>
        </p:nvGraphicFramePr>
        <p:xfrm>
          <a:off x="1115616" y="1844824"/>
          <a:ext cx="6756917" cy="3591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7284"/>
                <a:gridCol w="678519"/>
                <a:gridCol w="678519"/>
                <a:gridCol w="678519"/>
                <a:gridCol w="678519"/>
                <a:gridCol w="678519"/>
                <a:gridCol w="678519"/>
                <a:gridCol w="678519"/>
              </a:tblGrid>
              <a:tr h="513057">
                <a:tc>
                  <a:txBody>
                    <a:bodyPr/>
                    <a:lstStyle/>
                    <a:p>
                      <a:pPr algn="l" fontAlgn="b"/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</a:tr>
              <a:tr h="51305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 dirty="0">
                          <a:effectLst/>
                        </a:rPr>
                        <a:t>Pajusi vald</a:t>
                      </a:r>
                      <a:endParaRPr lang="et-EE" sz="18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</a:tr>
              <a:tr h="51305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>
                          <a:effectLst/>
                        </a:rPr>
                        <a:t>Puurmani vald</a:t>
                      </a:r>
                      <a:endParaRPr lang="et-EE" sz="18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</a:tr>
              <a:tr h="51305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>
                          <a:effectLst/>
                        </a:rPr>
                        <a:t>Põltsamaa linn</a:t>
                      </a:r>
                      <a:endParaRPr lang="et-EE" sz="18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</a:tr>
              <a:tr h="51305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>
                          <a:effectLst/>
                        </a:rPr>
                        <a:t>Põltsamaa vald</a:t>
                      </a:r>
                      <a:endParaRPr lang="et-EE" sz="18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</a:tr>
              <a:tr h="51305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>
                          <a:effectLst/>
                        </a:rPr>
                        <a:t>4P keskmine</a:t>
                      </a:r>
                      <a:endParaRPr lang="et-EE" sz="18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b"/>
                </a:tc>
              </a:tr>
              <a:tr h="51305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>
                          <a:effectLst/>
                        </a:rPr>
                        <a:t>EESTI</a:t>
                      </a:r>
                      <a:endParaRPr lang="et-EE" sz="18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7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Alushariduses osalemine (%) 4a+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466361"/>
              </p:ext>
            </p:extLst>
          </p:nvPr>
        </p:nvGraphicFramePr>
        <p:xfrm>
          <a:off x="1691680" y="980728"/>
          <a:ext cx="612068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98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r>
              <a:rPr lang="et-EE" dirty="0" smtClean="0"/>
              <a:t>ÜLDHARIDUS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6545" t="12647" r="29355" b="22353"/>
          <a:stretch/>
        </p:blipFill>
        <p:spPr bwMode="auto">
          <a:xfrm>
            <a:off x="8093" y="1142303"/>
            <a:ext cx="9005003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058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/>
          <p:nvPr/>
        </p:nvPicPr>
        <p:blipFill rotWithShape="1">
          <a:blip r:embed="rId2"/>
          <a:srcRect l="16545" t="12647" r="29355" b="22353"/>
          <a:stretch/>
        </p:blipFill>
        <p:spPr bwMode="auto">
          <a:xfrm>
            <a:off x="251520" y="620688"/>
            <a:ext cx="9005003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970256"/>
            <a:ext cx="2037722" cy="1477328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26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114300" dist="50800" dir="5400000" algn="ctr" rotWithShape="0">
              <a:srgbClr val="000000">
                <a:alpha val="50000"/>
              </a:srgbClr>
            </a:outerShdw>
            <a:reflection stA="45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t-EE" b="1" dirty="0" smtClean="0"/>
              <a:t>Adavere Põhikool</a:t>
            </a:r>
          </a:p>
          <a:p>
            <a:r>
              <a:rPr lang="et-EE" dirty="0" smtClean="0"/>
              <a:t>I kooliaste 19</a:t>
            </a:r>
            <a:br>
              <a:rPr lang="et-EE" dirty="0" smtClean="0"/>
            </a:br>
            <a:r>
              <a:rPr lang="et-EE" dirty="0" smtClean="0"/>
              <a:t>II kooliaste 25</a:t>
            </a:r>
            <a:br>
              <a:rPr lang="et-EE" dirty="0" smtClean="0"/>
            </a:br>
            <a:r>
              <a:rPr lang="et-EE" dirty="0" smtClean="0"/>
              <a:t>III kooliaste 28 </a:t>
            </a:r>
            <a:br>
              <a:rPr lang="et-EE" dirty="0" smtClean="0"/>
            </a:br>
            <a:r>
              <a:rPr lang="et-EE" dirty="0" smtClean="0"/>
              <a:t>kokku </a:t>
            </a:r>
            <a:r>
              <a:rPr lang="et-EE" b="1" dirty="0" smtClean="0">
                <a:solidFill>
                  <a:srgbClr val="7030A0"/>
                </a:solidFill>
              </a:rPr>
              <a:t>72</a:t>
            </a:r>
            <a:r>
              <a:rPr lang="et-EE" dirty="0" smtClean="0"/>
              <a:t> õpilast</a:t>
            </a:r>
            <a:endParaRPr lang="et-EE" dirty="0"/>
          </a:p>
        </p:txBody>
      </p:sp>
      <p:sp>
        <p:nvSpPr>
          <p:cNvPr id="6" name="TextBox 5"/>
          <p:cNvSpPr txBox="1"/>
          <p:nvPr/>
        </p:nvSpPr>
        <p:spPr>
          <a:xfrm>
            <a:off x="3273002" y="1035211"/>
            <a:ext cx="2037722" cy="120032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26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114300" dist="50800" dir="5400000" algn="ctr" rotWithShape="0">
              <a:srgbClr val="000000">
                <a:alpha val="50000"/>
              </a:srgbClr>
            </a:outerShdw>
            <a:reflection stA="45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t-EE" b="1" dirty="0" smtClean="0"/>
              <a:t>Pisisaare Algkool</a:t>
            </a:r>
          </a:p>
          <a:p>
            <a:r>
              <a:rPr lang="et-EE" dirty="0" smtClean="0"/>
              <a:t>I kooliaste 12</a:t>
            </a:r>
            <a:br>
              <a:rPr lang="et-EE" dirty="0" smtClean="0"/>
            </a:br>
            <a:r>
              <a:rPr lang="et-EE" dirty="0" smtClean="0"/>
              <a:t>II kooliaste 11</a:t>
            </a:r>
            <a:br>
              <a:rPr lang="et-EE" dirty="0" smtClean="0"/>
            </a:br>
            <a:r>
              <a:rPr lang="et-EE" dirty="0" smtClean="0"/>
              <a:t>kokku </a:t>
            </a:r>
            <a:r>
              <a:rPr lang="et-EE" b="1" dirty="0" smtClean="0">
                <a:solidFill>
                  <a:srgbClr val="7030A0"/>
                </a:solidFill>
              </a:rPr>
              <a:t>23</a:t>
            </a:r>
            <a:r>
              <a:rPr lang="et-EE" dirty="0" smtClean="0"/>
              <a:t> õpilast</a:t>
            </a:r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6625862" y="1399457"/>
            <a:ext cx="2304256" cy="120032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26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114300" dist="50800" dir="5400000" algn="ctr" rotWithShape="0">
              <a:srgbClr val="000000">
                <a:alpha val="50000"/>
              </a:srgbClr>
            </a:outerShdw>
            <a:reflection stA="45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t-EE" b="1" dirty="0" err="1" smtClean="0"/>
              <a:t>Aidu</a:t>
            </a:r>
            <a:r>
              <a:rPr lang="et-EE" b="1" dirty="0" smtClean="0"/>
              <a:t> Lasteaed-Algkool</a:t>
            </a:r>
          </a:p>
          <a:p>
            <a:r>
              <a:rPr lang="et-EE" dirty="0" smtClean="0"/>
              <a:t>I kooliaste 9</a:t>
            </a:r>
            <a:br>
              <a:rPr lang="et-EE" dirty="0" smtClean="0"/>
            </a:br>
            <a:r>
              <a:rPr lang="et-EE" dirty="0" smtClean="0"/>
              <a:t>II kooliaste 2</a:t>
            </a:r>
            <a:br>
              <a:rPr lang="et-EE" dirty="0" smtClean="0"/>
            </a:br>
            <a:r>
              <a:rPr lang="et-EE" dirty="0" smtClean="0"/>
              <a:t>kokku </a:t>
            </a:r>
            <a:r>
              <a:rPr lang="et-EE" b="1" dirty="0" smtClean="0">
                <a:solidFill>
                  <a:srgbClr val="7030A0"/>
                </a:solidFill>
              </a:rPr>
              <a:t>11</a:t>
            </a:r>
            <a:r>
              <a:rPr lang="et-EE" dirty="0" smtClean="0"/>
              <a:t> õpilast</a:t>
            </a:r>
            <a:endParaRPr lang="et-EE" dirty="0"/>
          </a:p>
        </p:txBody>
      </p:sp>
      <p:sp>
        <p:nvSpPr>
          <p:cNvPr id="8" name="TextBox 7"/>
          <p:cNvSpPr txBox="1"/>
          <p:nvPr/>
        </p:nvSpPr>
        <p:spPr>
          <a:xfrm>
            <a:off x="6749911" y="3926136"/>
            <a:ext cx="2304256" cy="1477328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26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114300" dist="50800" dir="5400000" algn="ctr" rotWithShape="0">
              <a:srgbClr val="000000">
                <a:alpha val="50000"/>
              </a:srgbClr>
            </a:outerShdw>
            <a:reflection stA="45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t-EE" b="1" dirty="0" smtClean="0"/>
              <a:t>Puurmani Mõisakool</a:t>
            </a:r>
          </a:p>
          <a:p>
            <a:r>
              <a:rPr lang="et-EE" dirty="0" smtClean="0"/>
              <a:t>I kooliaste 29</a:t>
            </a:r>
            <a:br>
              <a:rPr lang="et-EE" dirty="0" smtClean="0"/>
            </a:br>
            <a:r>
              <a:rPr lang="et-EE" dirty="0" smtClean="0"/>
              <a:t>II kooliaste 23</a:t>
            </a:r>
            <a:br>
              <a:rPr lang="et-EE" dirty="0" smtClean="0"/>
            </a:br>
            <a:r>
              <a:rPr lang="et-EE" dirty="0" smtClean="0"/>
              <a:t>III kooliaste 36</a:t>
            </a:r>
            <a:br>
              <a:rPr lang="et-EE" dirty="0" smtClean="0"/>
            </a:br>
            <a:r>
              <a:rPr lang="et-EE" dirty="0" smtClean="0"/>
              <a:t>kokku </a:t>
            </a:r>
            <a:r>
              <a:rPr lang="et-EE" b="1" dirty="0" smtClean="0">
                <a:solidFill>
                  <a:srgbClr val="7030A0"/>
                </a:solidFill>
              </a:rPr>
              <a:t>88</a:t>
            </a:r>
            <a:r>
              <a:rPr lang="et-EE" dirty="0" smtClean="0"/>
              <a:t> õpilast</a:t>
            </a:r>
            <a:endParaRPr lang="et-EE" dirty="0"/>
          </a:p>
        </p:txBody>
      </p:sp>
      <p:sp>
        <p:nvSpPr>
          <p:cNvPr id="10" name="TextBox 9"/>
          <p:cNvSpPr txBox="1"/>
          <p:nvPr/>
        </p:nvSpPr>
        <p:spPr>
          <a:xfrm>
            <a:off x="392053" y="4503341"/>
            <a:ext cx="2004366" cy="120032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26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114300" dist="50800" dir="5400000" algn="ctr" rotWithShape="0">
              <a:srgbClr val="000000">
                <a:alpha val="50000"/>
              </a:srgbClr>
            </a:outerShdw>
            <a:reflection stA="45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t-EE" b="1" dirty="0" err="1" smtClean="0"/>
              <a:t>Esku-Kamari</a:t>
            </a:r>
            <a:r>
              <a:rPr lang="et-EE" b="1" dirty="0" smtClean="0"/>
              <a:t> Kool</a:t>
            </a:r>
          </a:p>
          <a:p>
            <a:r>
              <a:rPr lang="et-EE" dirty="0" smtClean="0"/>
              <a:t>I kooliaste 20</a:t>
            </a:r>
            <a:br>
              <a:rPr lang="et-EE" dirty="0" smtClean="0"/>
            </a:br>
            <a:r>
              <a:rPr lang="et-EE" dirty="0" smtClean="0"/>
              <a:t>II kooliaste 15</a:t>
            </a:r>
            <a:br>
              <a:rPr lang="et-EE" dirty="0" smtClean="0"/>
            </a:br>
            <a:r>
              <a:rPr lang="et-EE" dirty="0" smtClean="0"/>
              <a:t>kokku </a:t>
            </a:r>
            <a:r>
              <a:rPr lang="et-EE" b="1" dirty="0" smtClean="0">
                <a:solidFill>
                  <a:srgbClr val="7030A0"/>
                </a:solidFill>
              </a:rPr>
              <a:t>35</a:t>
            </a:r>
            <a:r>
              <a:rPr lang="et-EE" dirty="0" smtClean="0"/>
              <a:t> õpilast</a:t>
            </a:r>
            <a:endParaRPr lang="et-EE" dirty="0"/>
          </a:p>
        </p:txBody>
      </p:sp>
      <p:sp>
        <p:nvSpPr>
          <p:cNvPr id="11" name="TextBox 10"/>
          <p:cNvSpPr txBox="1"/>
          <p:nvPr/>
        </p:nvSpPr>
        <p:spPr>
          <a:xfrm>
            <a:off x="4754021" y="2495734"/>
            <a:ext cx="2160240" cy="1477328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26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114300" dist="50800" dir="5400000" algn="ctr" rotWithShape="0">
              <a:srgbClr val="000000">
                <a:alpha val="50000"/>
              </a:srgbClr>
            </a:outerShdw>
            <a:reflection stA="45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t-EE" b="1" dirty="0" smtClean="0"/>
              <a:t>Lustivere Põhikool</a:t>
            </a:r>
          </a:p>
          <a:p>
            <a:r>
              <a:rPr lang="et-EE" dirty="0" smtClean="0"/>
              <a:t>I kooliaste 20</a:t>
            </a:r>
            <a:br>
              <a:rPr lang="et-EE" dirty="0" smtClean="0"/>
            </a:br>
            <a:r>
              <a:rPr lang="et-EE" dirty="0" smtClean="0"/>
              <a:t>II kooliaste 19</a:t>
            </a:r>
            <a:br>
              <a:rPr lang="et-EE" dirty="0" smtClean="0"/>
            </a:br>
            <a:r>
              <a:rPr lang="et-EE" dirty="0" smtClean="0"/>
              <a:t>III kooliaste 32</a:t>
            </a:r>
            <a:br>
              <a:rPr lang="et-EE" dirty="0" smtClean="0"/>
            </a:br>
            <a:r>
              <a:rPr lang="et-EE" dirty="0" smtClean="0"/>
              <a:t>kokku </a:t>
            </a:r>
            <a:r>
              <a:rPr lang="et-EE" b="1" dirty="0" smtClean="0">
                <a:solidFill>
                  <a:srgbClr val="7030A0"/>
                </a:solidFill>
              </a:rPr>
              <a:t>71</a:t>
            </a:r>
            <a:r>
              <a:rPr lang="et-EE" dirty="0" smtClean="0"/>
              <a:t> õpilast</a:t>
            </a:r>
            <a:endParaRPr lang="et-EE" dirty="0"/>
          </a:p>
        </p:txBody>
      </p:sp>
      <p:sp>
        <p:nvSpPr>
          <p:cNvPr id="12" name="TextBox 11"/>
          <p:cNvSpPr txBox="1"/>
          <p:nvPr/>
        </p:nvSpPr>
        <p:spPr>
          <a:xfrm>
            <a:off x="4323832" y="4087844"/>
            <a:ext cx="1973784" cy="2031325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26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114300" dist="50800" dir="5400000" algn="ctr" rotWithShape="0">
              <a:srgbClr val="000000">
                <a:alpha val="50000"/>
              </a:srgbClr>
            </a:outerShdw>
            <a:reflection stA="45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t-EE" b="1" dirty="0" smtClean="0"/>
              <a:t>Põltsamaa Ühisgümnaasium</a:t>
            </a:r>
          </a:p>
          <a:p>
            <a:r>
              <a:rPr lang="et-EE" dirty="0" smtClean="0"/>
              <a:t>I kooliaste 183</a:t>
            </a:r>
            <a:br>
              <a:rPr lang="et-EE" dirty="0" smtClean="0"/>
            </a:br>
            <a:r>
              <a:rPr lang="et-EE" dirty="0" smtClean="0"/>
              <a:t>II kooliaste 147</a:t>
            </a:r>
            <a:br>
              <a:rPr lang="et-EE" dirty="0" smtClean="0"/>
            </a:br>
            <a:r>
              <a:rPr lang="et-EE" dirty="0" smtClean="0"/>
              <a:t>III kooliaste 165</a:t>
            </a:r>
            <a:br>
              <a:rPr lang="et-EE" dirty="0" smtClean="0"/>
            </a:br>
            <a:r>
              <a:rPr lang="et-EE" dirty="0" smtClean="0"/>
              <a:t>gümnaasium 177</a:t>
            </a:r>
            <a:br>
              <a:rPr lang="et-EE" dirty="0" smtClean="0"/>
            </a:br>
            <a:r>
              <a:rPr lang="et-EE" dirty="0" smtClean="0"/>
              <a:t>kokku </a:t>
            </a:r>
            <a:r>
              <a:rPr lang="et-EE" b="1" dirty="0" smtClean="0">
                <a:solidFill>
                  <a:srgbClr val="7030A0"/>
                </a:solidFill>
              </a:rPr>
              <a:t>672</a:t>
            </a:r>
            <a:r>
              <a:rPr lang="et-EE" dirty="0" smtClean="0"/>
              <a:t> õpilast</a:t>
            </a:r>
            <a:endParaRPr lang="et-EE" dirty="0"/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>
          <a:xfrm flipH="1" flipV="1">
            <a:off x="1145682" y="3599471"/>
            <a:ext cx="248554" cy="9038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483044" y="908720"/>
            <a:ext cx="533733" cy="4907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68344" y="5372766"/>
            <a:ext cx="0" cy="2882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499992" y="2996952"/>
            <a:ext cx="344039" cy="1080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396419" y="1154088"/>
            <a:ext cx="929551" cy="91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483768" y="3234398"/>
            <a:ext cx="1808096" cy="8534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030004" y="1635375"/>
            <a:ext cx="239955" cy="3642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294584" y="4941168"/>
            <a:ext cx="693240" cy="223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1029"/>
          <p:cNvSpPr txBox="1">
            <a:spLocks/>
          </p:cNvSpPr>
          <p:nvPr/>
        </p:nvSpPr>
        <p:spPr>
          <a:xfrm>
            <a:off x="224067" y="6109387"/>
            <a:ext cx="4141034" cy="6234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t-EE" dirty="0" smtClean="0"/>
              <a:t>Kokku </a:t>
            </a:r>
            <a:r>
              <a:rPr lang="et-EE" b="1" dirty="0" smtClean="0">
                <a:solidFill>
                  <a:srgbClr val="7030A0"/>
                </a:solidFill>
              </a:rPr>
              <a:t>972</a:t>
            </a:r>
            <a:r>
              <a:rPr lang="et-EE" dirty="0" smtClean="0"/>
              <a:t> õpilast</a:t>
            </a:r>
            <a:endParaRPr lang="et-EE" dirty="0"/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7788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30-aastaste ja </a:t>
            </a:r>
            <a:r>
              <a:rPr lang="fi-FI" dirty="0" err="1" smtClean="0"/>
              <a:t>nooremate</a:t>
            </a:r>
            <a:r>
              <a:rPr lang="fi-FI" dirty="0" smtClean="0"/>
              <a:t> </a:t>
            </a:r>
            <a:r>
              <a:rPr lang="fi-FI" dirty="0" err="1" smtClean="0"/>
              <a:t>õpetajate</a:t>
            </a:r>
            <a:r>
              <a:rPr lang="fi-FI" dirty="0" smtClean="0"/>
              <a:t> </a:t>
            </a:r>
            <a:r>
              <a:rPr lang="fi-FI" dirty="0" err="1" smtClean="0"/>
              <a:t>osakaal</a:t>
            </a:r>
            <a:r>
              <a:rPr lang="fi-FI" dirty="0" smtClean="0"/>
              <a:t> </a:t>
            </a:r>
            <a:r>
              <a:rPr lang="fi-FI" dirty="0" err="1" smtClean="0"/>
              <a:t>põhihariduses</a:t>
            </a:r>
            <a:r>
              <a:rPr lang="et-EE" dirty="0" smtClean="0"/>
              <a:t> 2016</a:t>
            </a:r>
            <a:r>
              <a:rPr lang="fi-FI" dirty="0" smtClean="0"/>
              <a:t>, %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208568"/>
              </p:ext>
            </p:extLst>
          </p:nvPr>
        </p:nvGraphicFramePr>
        <p:xfrm>
          <a:off x="1835696" y="1772816"/>
          <a:ext cx="5112569" cy="4140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190"/>
                <a:gridCol w="438221"/>
                <a:gridCol w="2970158"/>
              </a:tblGrid>
              <a:tr h="828093"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u="none" strike="noStrike" dirty="0">
                          <a:effectLst/>
                        </a:rPr>
                        <a:t>EESTI</a:t>
                      </a:r>
                      <a:endParaRPr lang="et-EE" sz="24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u="none" strike="noStrike" dirty="0">
                          <a:effectLst/>
                        </a:rPr>
                        <a:t> </a:t>
                      </a:r>
                      <a:endParaRPr lang="et-EE" sz="24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10,6</a:t>
                      </a:r>
                      <a:endParaRPr lang="et-EE" sz="24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8280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t-EE" sz="2400" u="none" strike="noStrike" dirty="0">
                          <a:effectLst/>
                        </a:rPr>
                        <a:t>Pajusi vald</a:t>
                      </a:r>
                      <a:endParaRPr lang="et-EE" sz="24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0,0</a:t>
                      </a:r>
                      <a:endParaRPr lang="et-EE" sz="24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8280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t-EE" sz="2400" u="none" strike="noStrike" dirty="0">
                          <a:effectLst/>
                        </a:rPr>
                        <a:t>Puurmani vald</a:t>
                      </a:r>
                      <a:endParaRPr lang="et-EE" sz="24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>
                          <a:effectLst/>
                        </a:rPr>
                        <a:t>9,5</a:t>
                      </a:r>
                      <a:endParaRPr lang="et-EE" sz="24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8280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t-EE" sz="2400" u="none" strike="noStrike" dirty="0">
                          <a:effectLst/>
                        </a:rPr>
                        <a:t>Põltsamaa linn</a:t>
                      </a:r>
                      <a:endParaRPr lang="et-EE" sz="24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4,0</a:t>
                      </a:r>
                      <a:endParaRPr lang="et-EE" sz="24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8280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t-EE" sz="2400" u="none" strike="noStrike">
                          <a:effectLst/>
                        </a:rPr>
                        <a:t>Põltsamaa vald</a:t>
                      </a:r>
                      <a:endParaRPr lang="et-EE" sz="24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u="none" strike="noStrike" dirty="0">
                          <a:effectLst/>
                        </a:rPr>
                        <a:t>2,6</a:t>
                      </a:r>
                      <a:endParaRPr lang="et-EE" sz="24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Keskhariduse omandanute osakaal 4 aastat pärast põhikooli lõpetamist, %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817635"/>
              </p:ext>
            </p:extLst>
          </p:nvPr>
        </p:nvGraphicFramePr>
        <p:xfrm>
          <a:off x="683568" y="1484784"/>
          <a:ext cx="748883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51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545</Words>
  <Application>Microsoft Office PowerPoint</Application>
  <PresentationFormat>On-screen Show (4:3)</PresentationFormat>
  <Paragraphs>296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Uue valla hariduse ja noorsootöö hetkeseisust ülevaade</vt:lpstr>
      <vt:lpstr>PowerPoint Presentation</vt:lpstr>
      <vt:lpstr>PowerPoint Presentation</vt:lpstr>
      <vt:lpstr>Alushariduses osalemine (%)  4-aastased ja vanemad lapsed</vt:lpstr>
      <vt:lpstr>Alushariduses osalemine (%) 4a+</vt:lpstr>
      <vt:lpstr>ÜLDHARIDUS</vt:lpstr>
      <vt:lpstr>PowerPoint Presentation</vt:lpstr>
      <vt:lpstr>30-aastaste ja nooremate õpetajate osakaal põhihariduses 2016, %</vt:lpstr>
      <vt:lpstr>Keskhariduse omandanute osakaal 4 aastat pärast põhikooli lõpetamist, %</vt:lpstr>
      <vt:lpstr>Õpilaste ja õpetajate ametikohtade suhtarv põhihariduses</vt:lpstr>
      <vt:lpstr>Klassikomplekti täituvus põhikoolis</vt:lpstr>
      <vt:lpstr>Põhikooli pinnakasutusindeks (m2 õpilase kohta)</vt:lpstr>
      <vt:lpstr>NOORSOOTÖÖ, HUVIHARIDUS</vt:lpstr>
      <vt:lpstr>Noorsootöö valdkonnad</vt:lpstr>
      <vt:lpstr>Huviharidus- ja tegevus </vt:lpstr>
      <vt:lpstr>Kooli huviringides osalevate õpilaste osakaal, %</vt:lpstr>
      <vt:lpstr>Põhihariduse õpilaste osalemine huvikoolides, %</vt:lpstr>
      <vt:lpstr>HUVIKOOLID</vt:lpstr>
      <vt:lpstr>Arengukohad</vt:lpstr>
      <vt:lpstr>Töörühma ideed, sisend </vt:lpstr>
      <vt:lpstr>INSPIREERIVAT KOOSLOOMIST!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kadri</dc:creator>
  <cp:lastModifiedBy>kadri</cp:lastModifiedBy>
  <cp:revision>40</cp:revision>
  <dcterms:created xsi:type="dcterms:W3CDTF">2017-05-05T10:51:15Z</dcterms:created>
  <dcterms:modified xsi:type="dcterms:W3CDTF">2017-05-11T11:16:26Z</dcterms:modified>
</cp:coreProperties>
</file>